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6"/>
  </p:notesMasterIdLst>
  <p:handoutMasterIdLst>
    <p:handoutMasterId r:id="rId17"/>
  </p:handoutMasterIdLst>
  <p:sldIdLst>
    <p:sldId id="269" r:id="rId2"/>
    <p:sldId id="283" r:id="rId3"/>
    <p:sldId id="270" r:id="rId4"/>
    <p:sldId id="288" r:id="rId5"/>
    <p:sldId id="282" r:id="rId6"/>
    <p:sldId id="281" r:id="rId7"/>
    <p:sldId id="280" r:id="rId8"/>
    <p:sldId id="273" r:id="rId9"/>
    <p:sldId id="287" r:id="rId10"/>
    <p:sldId id="284" r:id="rId11"/>
    <p:sldId id="285" r:id="rId12"/>
    <p:sldId id="286" r:id="rId13"/>
    <p:sldId id="272" r:id="rId14"/>
    <p:sldId id="257"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3" d="100"/>
          <a:sy n="63" d="100"/>
        </p:scale>
        <p:origin x="1020" y="78"/>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76" d="100"/>
          <a:sy n="76" d="100"/>
        </p:scale>
        <p:origin x="25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10/11/2018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10/11/2018</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240152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Tree>
    <p:extLst>
      <p:ext uri="{BB962C8B-B14F-4D97-AF65-F5344CB8AC3E}">
        <p14:creationId xmlns:p14="http://schemas.microsoft.com/office/powerpoint/2010/main" val="3920004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2977082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of an animal and or plant found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8</a:t>
            </a:fld>
            <a:endParaRPr lang="en-US"/>
          </a:p>
        </p:txBody>
      </p:sp>
    </p:spTree>
    <p:extLst>
      <p:ext uri="{BB962C8B-B14F-4D97-AF65-F5344CB8AC3E}">
        <p14:creationId xmlns:p14="http://schemas.microsoft.com/office/powerpoint/2010/main" val="3890140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dirty="0"/>
              <a:t>Insert a picture illustrating a season in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13</a:t>
            </a:fld>
            <a:endParaRPr lang="en-US"/>
          </a:p>
        </p:txBody>
      </p:sp>
    </p:spTree>
    <p:extLst>
      <p:ext uri="{BB962C8B-B14F-4D97-AF65-F5344CB8AC3E}">
        <p14:creationId xmlns:p14="http://schemas.microsoft.com/office/powerpoint/2010/main" val="3129894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93CB5-D654-46E5-BB1A-E2A71CE7120D}"/>
              </a:ext>
            </a:extLst>
          </p:cNvPr>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p>
        </p:txBody>
      </p:sp>
      <p:sp>
        <p:nvSpPr>
          <p:cNvPr id="3" name="Subtitle 2">
            <a:extLst>
              <a:ext uri="{FF2B5EF4-FFF2-40B4-BE49-F238E27FC236}">
                <a16:creationId xmlns:a16="http://schemas.microsoft.com/office/drawing/2014/main" id="{85E1BE35-389F-4455-9503-7D7F58DEB57F}"/>
              </a:ext>
            </a:extLst>
          </p:cNvPr>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883DC8-15AB-443B-A864-2002CF6B2AED}"/>
              </a:ext>
            </a:extLst>
          </p:cNvPr>
          <p:cNvSpPr>
            <a:spLocks noGrp="1"/>
          </p:cNvSpPr>
          <p:nvPr>
            <p:ph type="dt" sz="half" idx="10"/>
          </p:nvPr>
        </p:nvSpPr>
        <p:spPr/>
        <p:txBody>
          <a:bodyPr/>
          <a:lstStyle/>
          <a:p>
            <a:fld id="{EDF33987-6305-4E2A-BF18-EF013ECE927B}" type="datetimeFigureOut">
              <a:rPr lang="en-US" smtClean="0"/>
              <a:pPr/>
              <a:t>10/11/2018</a:t>
            </a:fld>
            <a:endParaRPr lang="en-US"/>
          </a:p>
        </p:txBody>
      </p:sp>
      <p:sp>
        <p:nvSpPr>
          <p:cNvPr id="5" name="Footer Placeholder 4">
            <a:extLst>
              <a:ext uri="{FF2B5EF4-FFF2-40B4-BE49-F238E27FC236}">
                <a16:creationId xmlns:a16="http://schemas.microsoft.com/office/drawing/2014/main" id="{8617958E-DDC6-4C21-8DC3-524523157F2E}"/>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EA6272BD-6F31-4C58-A56E-E7378320DAD1}"/>
              </a:ext>
            </a:extLst>
          </p:cNvPr>
          <p:cNvSpPr>
            <a:spLocks noGrp="1"/>
          </p:cNvSpPr>
          <p:nvPr>
            <p:ph type="sldNum" sz="quarter" idx="12"/>
          </p:nvPr>
        </p:nvSpPr>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3486337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FC5DE-528F-4A60-B2BA-1798D3BC7C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6B89D7-A9F3-4271-AE3B-EE45F85343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F79714-1A40-4DB7-ABBF-E51F3D97FE9F}"/>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5" name="Footer Placeholder 4">
            <a:extLst>
              <a:ext uri="{FF2B5EF4-FFF2-40B4-BE49-F238E27FC236}">
                <a16:creationId xmlns:a16="http://schemas.microsoft.com/office/drawing/2014/main" id="{D48C0976-BB53-4DE1-9DC1-C8D311CF8F6A}"/>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119A4935-E22D-4821-8F41-05A495989136}"/>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612498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FB2558-27FF-498B-9B8D-651A33F08864}"/>
              </a:ext>
            </a:extLst>
          </p:cNvPr>
          <p:cNvSpPr>
            <a:spLocks noGrp="1"/>
          </p:cNvSpPr>
          <p:nvPr>
            <p:ph type="title" orient="vert"/>
          </p:nvPr>
        </p:nvSpPr>
        <p:spPr>
          <a:xfrm>
            <a:off x="8722628" y="365125"/>
            <a:ext cx="262821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F2ADDF-CD04-4C1C-94FF-95D2A51AEBA1}"/>
              </a:ext>
            </a:extLst>
          </p:cNvPr>
          <p:cNvSpPr>
            <a:spLocks noGrp="1"/>
          </p:cNvSpPr>
          <p:nvPr>
            <p:ph type="body" orient="vert" idx="1"/>
          </p:nvPr>
        </p:nvSpPr>
        <p:spPr>
          <a:xfrm>
            <a:off x="837982" y="365125"/>
            <a:ext cx="7732286"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44601C-CA5C-448D-9037-50DB4DFD3EDC}"/>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5" name="Footer Placeholder 4">
            <a:extLst>
              <a:ext uri="{FF2B5EF4-FFF2-40B4-BE49-F238E27FC236}">
                <a16:creationId xmlns:a16="http://schemas.microsoft.com/office/drawing/2014/main" id="{A2F21267-54F6-4BE2-A97B-5D4B3A1C1E46}"/>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97076A9D-3C69-45FC-B44F-466A1DA28779}"/>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195156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ertificate">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7ADA7D7C-ECBB-446D-BEB3-AAC2C7A68D5E}"/>
              </a:ext>
            </a:extLst>
          </p:cNvPr>
          <p:cNvSpPr>
            <a:spLocks noGrp="1"/>
          </p:cNvSpPr>
          <p:nvPr>
            <p:ph type="body" sz="quarter" idx="20"/>
          </p:nvPr>
        </p:nvSpPr>
        <p:spPr>
          <a:xfrm>
            <a:off x="1986778" y="986718"/>
            <a:ext cx="8227457" cy="274320"/>
          </a:xfrm>
        </p:spPr>
        <p:txBody>
          <a:bodyPr lIns="91440" tIns="45720" rIns="91440" bIns="45720" anchor="ctr">
            <a:noAutofit/>
          </a:bodyPr>
          <a:lstStyle>
            <a:lvl1pPr marL="0" indent="0" algn="ctr">
              <a:lnSpc>
                <a:spcPct val="100000"/>
              </a:lnSpc>
              <a:spcBef>
                <a:spcPts val="0"/>
              </a:spcBef>
              <a:buNone/>
              <a:defRPr sz="1200" i="0" cap="none" baseline="0">
                <a:solidFill>
                  <a:schemeClr val="tx1"/>
                </a:solidFill>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rPr lang="en-US"/>
              <a:t>Edit Master text styles</a:t>
            </a:r>
          </a:p>
        </p:txBody>
      </p:sp>
      <p:sp>
        <p:nvSpPr>
          <p:cNvPr id="15" name="Subtitle">
            <a:extLst>
              <a:ext uri="{FF2B5EF4-FFF2-40B4-BE49-F238E27FC236}">
                <a16:creationId xmlns:a16="http://schemas.microsoft.com/office/drawing/2014/main" id="{7FB3D709-72C6-46CB-A889-C41446128580}"/>
              </a:ext>
            </a:extLst>
          </p:cNvPr>
          <p:cNvSpPr>
            <a:spLocks noGrp="1"/>
          </p:cNvSpPr>
          <p:nvPr>
            <p:ph type="body" sz="quarter" idx="27"/>
          </p:nvPr>
        </p:nvSpPr>
        <p:spPr>
          <a:xfrm>
            <a:off x="1986778" y="1298448"/>
            <a:ext cx="8227457" cy="274320"/>
          </a:xfrm>
        </p:spPr>
        <p:txBody>
          <a:bodyPr lIns="91440" tIns="45720" rIns="91440" bIns="45720" anchor="ctr">
            <a:noAutofit/>
          </a:bodyPr>
          <a:lstStyle>
            <a:lvl1pPr marL="0" indent="0" algn="ctr">
              <a:lnSpc>
                <a:spcPct val="100000"/>
              </a:lnSpc>
              <a:spcBef>
                <a:spcPts val="0"/>
              </a:spcBef>
              <a:buNone/>
              <a:defRPr sz="2000" i="0" cap="none" baseline="0">
                <a:solidFill>
                  <a:schemeClr val="tx1"/>
                </a:solidFill>
                <a:latin typeface="+mj-lt"/>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rPr lang="en-US"/>
              <a:t>Edit Master text styles</a:t>
            </a:r>
          </a:p>
        </p:txBody>
      </p:sp>
      <p:sp>
        <p:nvSpPr>
          <p:cNvPr id="8" name="Text Placeholder 2">
            <a:extLst>
              <a:ext uri="{FF2B5EF4-FFF2-40B4-BE49-F238E27FC236}">
                <a16:creationId xmlns:a16="http://schemas.microsoft.com/office/drawing/2014/main" id="{E5B8E15F-0960-4640-908C-CEEF2349DA61}"/>
              </a:ext>
            </a:extLst>
          </p:cNvPr>
          <p:cNvSpPr>
            <a:spLocks noGrp="1"/>
          </p:cNvSpPr>
          <p:nvPr>
            <p:ph type="body" sz="quarter" idx="22"/>
          </p:nvPr>
        </p:nvSpPr>
        <p:spPr>
          <a:xfrm>
            <a:off x="1986778" y="2430354"/>
            <a:ext cx="8227457" cy="182880"/>
          </a:xfrm>
        </p:spPr>
        <p:txBody>
          <a:bodyPr lIns="91440" tIns="45720" rIns="91440" bIns="45720" anchor="ctr">
            <a:noAutofit/>
          </a:bodyPr>
          <a:lstStyle>
            <a:lvl1pPr marL="0" indent="0" algn="ctr">
              <a:lnSpc>
                <a:spcPct val="100000"/>
              </a:lnSpc>
              <a:spcBef>
                <a:spcPts val="0"/>
              </a:spcBef>
              <a:buNone/>
              <a:defRPr sz="1400" i="0" cap="none" baseline="0">
                <a:solidFill>
                  <a:schemeClr val="tx1"/>
                </a:solidFill>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rPr lang="en-US"/>
              <a:t>Edit Master text styles</a:t>
            </a:r>
          </a:p>
        </p:txBody>
      </p:sp>
      <p:sp>
        <p:nvSpPr>
          <p:cNvPr id="9" name="Title 1">
            <a:extLst>
              <a:ext uri="{FF2B5EF4-FFF2-40B4-BE49-F238E27FC236}">
                <a16:creationId xmlns:a16="http://schemas.microsoft.com/office/drawing/2014/main" id="{F6D55ED0-717A-49C1-B880-DF08560E1A1D}"/>
              </a:ext>
            </a:extLst>
          </p:cNvPr>
          <p:cNvSpPr>
            <a:spLocks noGrp="1"/>
          </p:cNvSpPr>
          <p:nvPr>
            <p:ph type="title"/>
          </p:nvPr>
        </p:nvSpPr>
        <p:spPr>
          <a:xfrm>
            <a:off x="1986778" y="2645641"/>
            <a:ext cx="8227457" cy="1005840"/>
          </a:xfrm>
        </p:spPr>
        <p:txBody>
          <a:bodyPr anchor="t" anchorCtr="0">
            <a:noAutofit/>
          </a:bodyPr>
          <a:lstStyle>
            <a:lvl1pPr algn="ctr">
              <a:defRPr sz="4000">
                <a:solidFill>
                  <a:schemeClr val="tx1"/>
                </a:solidFill>
              </a:defRPr>
            </a:lvl1pPr>
          </a:lstStyle>
          <a:p>
            <a:r>
              <a:rPr lang="en-US"/>
              <a:t>Click to edit Master title style</a:t>
            </a:r>
            <a:endParaRPr lang="en-US" dirty="0"/>
          </a:p>
        </p:txBody>
      </p:sp>
      <p:sp>
        <p:nvSpPr>
          <p:cNvPr id="10" name="Text Placeholder 3">
            <a:extLst>
              <a:ext uri="{FF2B5EF4-FFF2-40B4-BE49-F238E27FC236}">
                <a16:creationId xmlns:a16="http://schemas.microsoft.com/office/drawing/2014/main" id="{8AAB709D-EA61-46A5-BD09-6AFAE4E4D9AC}"/>
              </a:ext>
            </a:extLst>
          </p:cNvPr>
          <p:cNvSpPr>
            <a:spLocks noGrp="1"/>
          </p:cNvSpPr>
          <p:nvPr>
            <p:ph type="body" sz="quarter" idx="23"/>
          </p:nvPr>
        </p:nvSpPr>
        <p:spPr>
          <a:xfrm>
            <a:off x="1986778" y="4108344"/>
            <a:ext cx="8227457" cy="182880"/>
          </a:xfrm>
        </p:spPr>
        <p:txBody>
          <a:bodyPr lIns="91440" tIns="45720" rIns="91440" bIns="45720" anchor="ctr">
            <a:noAutofit/>
          </a:bodyPr>
          <a:lstStyle>
            <a:lvl1pPr marL="0" indent="0" algn="ctr">
              <a:lnSpc>
                <a:spcPct val="100000"/>
              </a:lnSpc>
              <a:spcBef>
                <a:spcPts val="0"/>
              </a:spcBef>
              <a:buNone/>
              <a:defRPr sz="1200" i="0" cap="none" baseline="0">
                <a:solidFill>
                  <a:schemeClr val="tx1"/>
                </a:solidFill>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rPr lang="en-US"/>
              <a:t>Edit Master text styles</a:t>
            </a:r>
          </a:p>
        </p:txBody>
      </p:sp>
      <p:sp>
        <p:nvSpPr>
          <p:cNvPr id="14" name="Text Placeholder 4">
            <a:extLst>
              <a:ext uri="{FF2B5EF4-FFF2-40B4-BE49-F238E27FC236}">
                <a16:creationId xmlns:a16="http://schemas.microsoft.com/office/drawing/2014/main" id="{A682F613-4B46-4268-9438-CEC508B4F38B}"/>
              </a:ext>
            </a:extLst>
          </p:cNvPr>
          <p:cNvSpPr>
            <a:spLocks noGrp="1"/>
          </p:cNvSpPr>
          <p:nvPr>
            <p:ph type="body" sz="quarter" idx="26"/>
          </p:nvPr>
        </p:nvSpPr>
        <p:spPr>
          <a:xfrm>
            <a:off x="1986778" y="4325779"/>
            <a:ext cx="8227457" cy="365760"/>
          </a:xfrm>
        </p:spPr>
        <p:txBody>
          <a:bodyPr lIns="91440" tIns="45720" rIns="91440" bIns="45720" anchor="ctr">
            <a:noAutofit/>
          </a:bodyPr>
          <a:lstStyle>
            <a:lvl1pPr marL="0" indent="0" algn="ctr">
              <a:lnSpc>
                <a:spcPct val="100000"/>
              </a:lnSpc>
              <a:spcBef>
                <a:spcPts val="0"/>
              </a:spcBef>
              <a:buNone/>
              <a:defRPr sz="2600" i="0" cap="none" baseline="0">
                <a:solidFill>
                  <a:schemeClr val="tx1"/>
                </a:solidFill>
                <a:latin typeface="+mj-lt"/>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rPr lang="en-US"/>
              <a:t>Edit Master text styles</a:t>
            </a:r>
          </a:p>
        </p:txBody>
      </p:sp>
      <p:sp>
        <p:nvSpPr>
          <p:cNvPr id="11" name="Text Placeholder 5">
            <a:extLst>
              <a:ext uri="{FF2B5EF4-FFF2-40B4-BE49-F238E27FC236}">
                <a16:creationId xmlns:a16="http://schemas.microsoft.com/office/drawing/2014/main" id="{2522F6CD-CDD9-42FE-90B7-06DDBD1B0EF4}"/>
              </a:ext>
            </a:extLst>
          </p:cNvPr>
          <p:cNvSpPr>
            <a:spLocks noGrp="1"/>
          </p:cNvSpPr>
          <p:nvPr>
            <p:ph type="body" sz="quarter" idx="25"/>
          </p:nvPr>
        </p:nvSpPr>
        <p:spPr>
          <a:xfrm>
            <a:off x="1986778" y="4871185"/>
            <a:ext cx="8227457" cy="325881"/>
          </a:xfrm>
        </p:spPr>
        <p:txBody>
          <a:bodyPr lIns="91440" tIns="45720" rIns="91440" bIns="45720" anchor="ctr">
            <a:noAutofit/>
          </a:bodyPr>
          <a:lstStyle>
            <a:lvl1pPr marL="0" indent="0" algn="ctr">
              <a:lnSpc>
                <a:spcPct val="100000"/>
              </a:lnSpc>
              <a:spcBef>
                <a:spcPts val="0"/>
              </a:spcBef>
              <a:buNone/>
              <a:defRPr sz="1100" i="0" cap="none" baseline="0">
                <a:solidFill>
                  <a:schemeClr val="tx1"/>
                </a:solidFill>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rPr lang="en-US"/>
              <a:t>Edit Master text styles</a:t>
            </a:r>
          </a:p>
        </p:txBody>
      </p:sp>
      <p:cxnSp>
        <p:nvCxnSpPr>
          <p:cNvPr id="12" name="Straight Connector 11">
            <a:extLst>
              <a:ext uri="{FF2B5EF4-FFF2-40B4-BE49-F238E27FC236}">
                <a16:creationId xmlns:a16="http://schemas.microsoft.com/office/drawing/2014/main" id="{9CF26756-6150-4AE6-8813-1E40450B56E4}"/>
              </a:ext>
            </a:extLst>
          </p:cNvPr>
          <p:cNvCxnSpPr/>
          <p:nvPr userDrawn="1"/>
        </p:nvCxnSpPr>
        <p:spPr>
          <a:xfrm>
            <a:off x="3144717" y="5733288"/>
            <a:ext cx="578969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6">
            <a:extLst>
              <a:ext uri="{FF2B5EF4-FFF2-40B4-BE49-F238E27FC236}">
                <a16:creationId xmlns:a16="http://schemas.microsoft.com/office/drawing/2014/main" id="{EDCDBD57-CE24-4794-93F4-41FD66A10C55}"/>
              </a:ext>
            </a:extLst>
          </p:cNvPr>
          <p:cNvSpPr>
            <a:spLocks noGrp="1"/>
          </p:cNvSpPr>
          <p:nvPr>
            <p:ph type="body" sz="quarter" idx="17" hasCustomPrompt="1"/>
          </p:nvPr>
        </p:nvSpPr>
        <p:spPr>
          <a:xfrm>
            <a:off x="1986778" y="5783900"/>
            <a:ext cx="8227457" cy="381000"/>
          </a:xfrm>
        </p:spPr>
        <p:txBody>
          <a:bodyPr lIns="91440" tIns="0" rIns="91440" bIns="0" anchor="t" anchorCtr="0">
            <a:noAutofit/>
          </a:bodyPr>
          <a:lstStyle>
            <a:lvl1pPr marL="0" indent="0" algn="ctr">
              <a:spcBef>
                <a:spcPts val="0"/>
              </a:spcBef>
              <a:buNone/>
              <a:defRPr sz="1100" i="0" kern="1200" cap="none" baseline="0" dirty="0">
                <a:solidFill>
                  <a:schemeClr val="tx1"/>
                </a:solidFill>
                <a:latin typeface="+mn-lt"/>
                <a:ea typeface="+mn-ea"/>
                <a:cs typeface="+mn-cs"/>
              </a:defRPr>
            </a:lvl1pPr>
            <a:lvl2pPr marL="0" indent="0" algn="ctr">
              <a:spcBef>
                <a:spcPts val="0"/>
              </a:spcBef>
              <a:buNone/>
              <a:defRPr sz="1637"/>
            </a:lvl2pPr>
            <a:lvl3pPr marL="0" indent="0" algn="ctr">
              <a:spcBef>
                <a:spcPts val="0"/>
              </a:spcBef>
              <a:buNone/>
              <a:defRPr sz="1637"/>
            </a:lvl3pPr>
            <a:lvl4pPr marL="0" indent="0" algn="ctr">
              <a:spcBef>
                <a:spcPts val="0"/>
              </a:spcBef>
              <a:buNone/>
              <a:defRPr sz="1637"/>
            </a:lvl4pPr>
            <a:lvl5pPr marL="0" indent="0" algn="ctr">
              <a:spcBef>
                <a:spcPts val="0"/>
              </a:spcBef>
              <a:buNone/>
              <a:defRPr sz="1637"/>
            </a:lvl5pPr>
          </a:lstStyle>
          <a:p>
            <a:pPr lvl="0"/>
            <a:r>
              <a:t>Name/Title of Presenter</a:t>
            </a:r>
            <a:endParaRPr dirty="0"/>
          </a:p>
        </p:txBody>
      </p:sp>
    </p:spTree>
    <p:extLst>
      <p:ext uri="{BB962C8B-B14F-4D97-AF65-F5344CB8AC3E}">
        <p14:creationId xmlns:p14="http://schemas.microsoft.com/office/powerpoint/2010/main" val="2910171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8298E-A851-4958-B007-E65981E7DE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9CF12F-1C59-47E8-8F52-3F9A54B138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D4B51-A835-45BC-AD48-7B2267B86860}"/>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5" name="Footer Placeholder 4">
            <a:extLst>
              <a:ext uri="{FF2B5EF4-FFF2-40B4-BE49-F238E27FC236}">
                <a16:creationId xmlns:a16="http://schemas.microsoft.com/office/drawing/2014/main" id="{EE2EB96D-3933-47BB-BCD2-F7081726F00A}"/>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6C80BC0C-BB61-4D28-A3F1-E91816A0F322}"/>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559178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75BFE-11D7-4C0D-A134-893FBBFEA68B}"/>
              </a:ext>
            </a:extLst>
          </p:cNvPr>
          <p:cNvSpPr>
            <a:spLocks noGrp="1"/>
          </p:cNvSpPr>
          <p:nvPr>
            <p:ph type="title"/>
          </p:nvPr>
        </p:nvSpPr>
        <p:spPr>
          <a:xfrm>
            <a:off x="831633" y="1709739"/>
            <a:ext cx="10512862" cy="2852737"/>
          </a:xfrm>
        </p:spPr>
        <p:txBody>
          <a:bodyPr anchor="b"/>
          <a:lstStyle>
            <a:lvl1pPr>
              <a:defRPr sz="5998"/>
            </a:lvl1pPr>
          </a:lstStyle>
          <a:p>
            <a:r>
              <a:rPr lang="en-US"/>
              <a:t>Click to edit Master title style</a:t>
            </a:r>
          </a:p>
        </p:txBody>
      </p:sp>
      <p:sp>
        <p:nvSpPr>
          <p:cNvPr id="3" name="Text Placeholder 2">
            <a:extLst>
              <a:ext uri="{FF2B5EF4-FFF2-40B4-BE49-F238E27FC236}">
                <a16:creationId xmlns:a16="http://schemas.microsoft.com/office/drawing/2014/main" id="{A730FCAB-28EC-4556-B83E-9066DEB0DB62}"/>
              </a:ext>
            </a:extLst>
          </p:cNvPr>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345EE3-3436-4AB0-9460-9B5885C40A18}"/>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5" name="Footer Placeholder 4">
            <a:extLst>
              <a:ext uri="{FF2B5EF4-FFF2-40B4-BE49-F238E27FC236}">
                <a16:creationId xmlns:a16="http://schemas.microsoft.com/office/drawing/2014/main" id="{3310619A-B31C-4A57-9A8C-3C64FBC5E196}"/>
              </a:ext>
            </a:extLst>
          </p:cNvPr>
          <p:cNvSpPr>
            <a:spLocks noGrp="1"/>
          </p:cNvSpPr>
          <p:nvPr>
            <p:ph type="ftr" sz="quarter" idx="11"/>
          </p:nvPr>
        </p:nvSpPr>
        <p:spPr/>
        <p:txBody>
          <a:bodyPr/>
          <a:lstStyle/>
          <a:p>
            <a:r>
              <a:rPr lang="en-US"/>
              <a:t>Add a footer</a:t>
            </a:r>
            <a:endParaRPr lang="en-US" dirty="0"/>
          </a:p>
        </p:txBody>
      </p:sp>
      <p:sp>
        <p:nvSpPr>
          <p:cNvPr id="6" name="Slide Number Placeholder 5">
            <a:extLst>
              <a:ext uri="{FF2B5EF4-FFF2-40B4-BE49-F238E27FC236}">
                <a16:creationId xmlns:a16="http://schemas.microsoft.com/office/drawing/2014/main" id="{7337C249-2598-4073-A2B1-03EA44ADFC35}"/>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4615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694A5-9948-4765-B04F-61BBC1BECD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33EA04-EC90-4000-A847-70BD834BB3BA}"/>
              </a:ext>
            </a:extLst>
          </p:cNvPr>
          <p:cNvSpPr>
            <a:spLocks noGrp="1"/>
          </p:cNvSpPr>
          <p:nvPr>
            <p:ph sz="half" idx="1"/>
          </p:nvPr>
        </p:nvSpPr>
        <p:spPr>
          <a:xfrm>
            <a:off x="83798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463703-3B14-466B-92C5-F55B6875CB4B}"/>
              </a:ext>
            </a:extLst>
          </p:cNvPr>
          <p:cNvSpPr>
            <a:spLocks noGrp="1"/>
          </p:cNvSpPr>
          <p:nvPr>
            <p:ph sz="half" idx="2"/>
          </p:nvPr>
        </p:nvSpPr>
        <p:spPr>
          <a:xfrm>
            <a:off x="6170592" y="1825625"/>
            <a:ext cx="518025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14654A-513F-4380-BD18-6290FBA27555}"/>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6" name="Footer Placeholder 5">
            <a:extLst>
              <a:ext uri="{FF2B5EF4-FFF2-40B4-BE49-F238E27FC236}">
                <a16:creationId xmlns:a16="http://schemas.microsoft.com/office/drawing/2014/main" id="{928185A0-87F8-4397-AFBA-9FCF61CBE2D2}"/>
              </a:ext>
            </a:extLst>
          </p:cNvPr>
          <p:cNvSpPr>
            <a:spLocks noGrp="1"/>
          </p:cNvSpPr>
          <p:nvPr>
            <p:ph type="ftr" sz="quarter" idx="11"/>
          </p:nvPr>
        </p:nvSpPr>
        <p:spPr/>
        <p:txBody>
          <a:bodyPr/>
          <a:lstStyle/>
          <a:p>
            <a:r>
              <a:rPr lang="en-US"/>
              <a:t>Add a footer</a:t>
            </a:r>
            <a:endParaRPr lang="en-US" dirty="0"/>
          </a:p>
        </p:txBody>
      </p:sp>
      <p:sp>
        <p:nvSpPr>
          <p:cNvPr id="7" name="Slide Number Placeholder 6">
            <a:extLst>
              <a:ext uri="{FF2B5EF4-FFF2-40B4-BE49-F238E27FC236}">
                <a16:creationId xmlns:a16="http://schemas.microsoft.com/office/drawing/2014/main" id="{025C2B5D-C606-4664-9E7F-283AC01C5B1C}"/>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40649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6494-A4D9-46AB-BAFC-3B66CCAB3FA3}"/>
              </a:ext>
            </a:extLst>
          </p:cNvPr>
          <p:cNvSpPr>
            <a:spLocks noGrp="1"/>
          </p:cNvSpPr>
          <p:nvPr>
            <p:ph type="title"/>
          </p:nvPr>
        </p:nvSpPr>
        <p:spPr>
          <a:xfrm>
            <a:off x="839569" y="365126"/>
            <a:ext cx="10512862"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89AFA6-6DB6-4EB3-B5D4-2D8FE7379134}"/>
              </a:ext>
            </a:extLst>
          </p:cNvPr>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1FB5A97-F944-4420-85F8-E2E53B73ADFC}"/>
              </a:ext>
            </a:extLst>
          </p:cNvPr>
          <p:cNvSpPr>
            <a:spLocks noGrp="1"/>
          </p:cNvSpPr>
          <p:nvPr>
            <p:ph sz="half" idx="2"/>
          </p:nvPr>
        </p:nvSpPr>
        <p:spPr>
          <a:xfrm>
            <a:off x="839570" y="2505075"/>
            <a:ext cx="515644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787C20-7EBC-4797-ADD7-447E615AD2B6}"/>
              </a:ext>
            </a:extLst>
          </p:cNvPr>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1FF53EC-871F-45A6-96EB-422A1CAF259B}"/>
              </a:ext>
            </a:extLst>
          </p:cNvPr>
          <p:cNvSpPr>
            <a:spLocks noGrp="1"/>
          </p:cNvSpPr>
          <p:nvPr>
            <p:ph sz="quarter" idx="4"/>
          </p:nvPr>
        </p:nvSpPr>
        <p:spPr>
          <a:xfrm>
            <a:off x="6170593" y="2505075"/>
            <a:ext cx="518183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1BD4C0-4E10-40FD-8305-7F9E5BFBE303}"/>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8" name="Footer Placeholder 7">
            <a:extLst>
              <a:ext uri="{FF2B5EF4-FFF2-40B4-BE49-F238E27FC236}">
                <a16:creationId xmlns:a16="http://schemas.microsoft.com/office/drawing/2014/main" id="{FBCECC1B-5C95-43B9-8E31-F42CEE6CA303}"/>
              </a:ext>
            </a:extLst>
          </p:cNvPr>
          <p:cNvSpPr>
            <a:spLocks noGrp="1"/>
          </p:cNvSpPr>
          <p:nvPr>
            <p:ph type="ftr" sz="quarter" idx="11"/>
          </p:nvPr>
        </p:nvSpPr>
        <p:spPr/>
        <p:txBody>
          <a:bodyPr/>
          <a:lstStyle/>
          <a:p>
            <a:r>
              <a:rPr lang="en-US"/>
              <a:t>Add a footer</a:t>
            </a:r>
            <a:endParaRPr lang="en-US" dirty="0"/>
          </a:p>
        </p:txBody>
      </p:sp>
      <p:sp>
        <p:nvSpPr>
          <p:cNvPr id="9" name="Slide Number Placeholder 8">
            <a:extLst>
              <a:ext uri="{FF2B5EF4-FFF2-40B4-BE49-F238E27FC236}">
                <a16:creationId xmlns:a16="http://schemas.microsoft.com/office/drawing/2014/main" id="{3BAEF6A6-7847-49F5-8E5D-8C9B2FA5F42B}"/>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862285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E6E8-7CC3-4EA0-93FA-5B776C2ADC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27C988-92E1-447D-A773-FB0C191E36B4}"/>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4" name="Footer Placeholder 3">
            <a:extLst>
              <a:ext uri="{FF2B5EF4-FFF2-40B4-BE49-F238E27FC236}">
                <a16:creationId xmlns:a16="http://schemas.microsoft.com/office/drawing/2014/main" id="{B4B8A411-A256-471B-A6EC-6BC3377A0216}"/>
              </a:ext>
            </a:extLst>
          </p:cNvPr>
          <p:cNvSpPr>
            <a:spLocks noGrp="1"/>
          </p:cNvSpPr>
          <p:nvPr>
            <p:ph type="ftr" sz="quarter" idx="11"/>
          </p:nvPr>
        </p:nvSpPr>
        <p:spPr/>
        <p:txBody>
          <a:bodyPr/>
          <a:lstStyle/>
          <a:p>
            <a:r>
              <a:rPr lang="en-US"/>
              <a:t>Add a footer</a:t>
            </a:r>
            <a:endParaRPr lang="en-US" dirty="0"/>
          </a:p>
        </p:txBody>
      </p:sp>
      <p:sp>
        <p:nvSpPr>
          <p:cNvPr id="5" name="Slide Number Placeholder 4">
            <a:extLst>
              <a:ext uri="{FF2B5EF4-FFF2-40B4-BE49-F238E27FC236}">
                <a16:creationId xmlns:a16="http://schemas.microsoft.com/office/drawing/2014/main" id="{1883E285-78C1-4492-852F-77AA608065D8}"/>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12709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032FF-890A-4948-BE7E-D3EE4EBE75AE}"/>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3" name="Footer Placeholder 2">
            <a:extLst>
              <a:ext uri="{FF2B5EF4-FFF2-40B4-BE49-F238E27FC236}">
                <a16:creationId xmlns:a16="http://schemas.microsoft.com/office/drawing/2014/main" id="{94502034-0868-4612-86AB-966189FB1634}"/>
              </a:ext>
            </a:extLst>
          </p:cNvPr>
          <p:cNvSpPr>
            <a:spLocks noGrp="1"/>
          </p:cNvSpPr>
          <p:nvPr>
            <p:ph type="ftr" sz="quarter" idx="11"/>
          </p:nvPr>
        </p:nvSpPr>
        <p:spPr/>
        <p:txBody>
          <a:bodyPr/>
          <a:lstStyle/>
          <a:p>
            <a:r>
              <a:rPr lang="en-US"/>
              <a:t>Add a footer</a:t>
            </a:r>
            <a:endParaRPr lang="en-US" dirty="0"/>
          </a:p>
        </p:txBody>
      </p:sp>
      <p:sp>
        <p:nvSpPr>
          <p:cNvPr id="4" name="Slide Number Placeholder 3">
            <a:extLst>
              <a:ext uri="{FF2B5EF4-FFF2-40B4-BE49-F238E27FC236}">
                <a16:creationId xmlns:a16="http://schemas.microsoft.com/office/drawing/2014/main" id="{23446994-A087-4B84-B17B-E89E1C6EA871}"/>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656270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D46D7-A984-4E31-801A-C16B9D81C7B0}"/>
              </a:ext>
            </a:extLst>
          </p:cNvPr>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Content Placeholder 2">
            <a:extLst>
              <a:ext uri="{FF2B5EF4-FFF2-40B4-BE49-F238E27FC236}">
                <a16:creationId xmlns:a16="http://schemas.microsoft.com/office/drawing/2014/main" id="{59FB64E6-845E-4CFB-B2E2-0E1091944801}"/>
              </a:ext>
            </a:extLst>
          </p:cNvPr>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9AF0F4-23F6-44DB-853B-E54490EEA054}"/>
              </a:ext>
            </a:extLst>
          </p:cNvPr>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E0D5B3-E8C6-45E3-9F62-BB9D5ED78EE7}"/>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6" name="Footer Placeholder 5">
            <a:extLst>
              <a:ext uri="{FF2B5EF4-FFF2-40B4-BE49-F238E27FC236}">
                <a16:creationId xmlns:a16="http://schemas.microsoft.com/office/drawing/2014/main" id="{45A8950A-413B-476F-AFD6-7F05A7D51D86}"/>
              </a:ext>
            </a:extLst>
          </p:cNvPr>
          <p:cNvSpPr>
            <a:spLocks noGrp="1"/>
          </p:cNvSpPr>
          <p:nvPr>
            <p:ph type="ftr" sz="quarter" idx="11"/>
          </p:nvPr>
        </p:nvSpPr>
        <p:spPr/>
        <p:txBody>
          <a:bodyPr/>
          <a:lstStyle/>
          <a:p>
            <a:r>
              <a:rPr lang="en-US"/>
              <a:t>Add a footer</a:t>
            </a:r>
            <a:endParaRPr lang="en-US" dirty="0"/>
          </a:p>
        </p:txBody>
      </p:sp>
      <p:sp>
        <p:nvSpPr>
          <p:cNvPr id="7" name="Slide Number Placeholder 6">
            <a:extLst>
              <a:ext uri="{FF2B5EF4-FFF2-40B4-BE49-F238E27FC236}">
                <a16:creationId xmlns:a16="http://schemas.microsoft.com/office/drawing/2014/main" id="{98C5ADB3-6FAD-48EC-8E6B-1C3303561589}"/>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514369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9B07-9998-40C6-8ED3-BA5AB9162304}"/>
              </a:ext>
            </a:extLst>
          </p:cNvPr>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Picture Placeholder 2">
            <a:extLst>
              <a:ext uri="{FF2B5EF4-FFF2-40B4-BE49-F238E27FC236}">
                <a16:creationId xmlns:a16="http://schemas.microsoft.com/office/drawing/2014/main" id="{3E5C7D3C-9086-4B63-A770-3DBCE8453A32}"/>
              </a:ext>
            </a:extLst>
          </p:cNvPr>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en-US"/>
          </a:p>
        </p:txBody>
      </p:sp>
      <p:sp>
        <p:nvSpPr>
          <p:cNvPr id="4" name="Text Placeholder 3">
            <a:extLst>
              <a:ext uri="{FF2B5EF4-FFF2-40B4-BE49-F238E27FC236}">
                <a16:creationId xmlns:a16="http://schemas.microsoft.com/office/drawing/2014/main" id="{76209192-F13F-430E-916C-2E8CB3F050E1}"/>
              </a:ext>
            </a:extLst>
          </p:cNvPr>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80B033-2C93-4BAD-AB42-2F16B66977B0}"/>
              </a:ext>
            </a:extLst>
          </p:cNvPr>
          <p:cNvSpPr>
            <a:spLocks noGrp="1"/>
          </p:cNvSpPr>
          <p:nvPr>
            <p:ph type="dt" sz="half" idx="10"/>
          </p:nvPr>
        </p:nvSpPr>
        <p:spPr/>
        <p:txBody>
          <a:bodyPr/>
          <a:lstStyle/>
          <a:p>
            <a:fld id="{EDF33987-6305-4E2A-BF18-EF013ECE927B}" type="datetimeFigureOut">
              <a:rPr lang="en-US" smtClean="0"/>
              <a:t>10/11/2018</a:t>
            </a:fld>
            <a:endParaRPr lang="en-US"/>
          </a:p>
        </p:txBody>
      </p:sp>
      <p:sp>
        <p:nvSpPr>
          <p:cNvPr id="6" name="Footer Placeholder 5">
            <a:extLst>
              <a:ext uri="{FF2B5EF4-FFF2-40B4-BE49-F238E27FC236}">
                <a16:creationId xmlns:a16="http://schemas.microsoft.com/office/drawing/2014/main" id="{B459958C-BF90-48B9-BC64-17CC52460387}"/>
              </a:ext>
            </a:extLst>
          </p:cNvPr>
          <p:cNvSpPr>
            <a:spLocks noGrp="1"/>
          </p:cNvSpPr>
          <p:nvPr>
            <p:ph type="ftr" sz="quarter" idx="11"/>
          </p:nvPr>
        </p:nvSpPr>
        <p:spPr/>
        <p:txBody>
          <a:bodyPr/>
          <a:lstStyle/>
          <a:p>
            <a:r>
              <a:rPr lang="en-US"/>
              <a:t>Add a footer</a:t>
            </a:r>
            <a:endParaRPr lang="en-US" dirty="0"/>
          </a:p>
        </p:txBody>
      </p:sp>
      <p:sp>
        <p:nvSpPr>
          <p:cNvPr id="7" name="Slide Number Placeholder 6">
            <a:extLst>
              <a:ext uri="{FF2B5EF4-FFF2-40B4-BE49-F238E27FC236}">
                <a16:creationId xmlns:a16="http://schemas.microsoft.com/office/drawing/2014/main" id="{F3B23365-D4B9-4CAE-AD16-3E9438B13BDC}"/>
              </a:ext>
            </a:extLst>
          </p:cNvPr>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266512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963C8-B639-4245-9383-BCF3D40160E3}"/>
              </a:ext>
            </a:extLst>
          </p:cNvPr>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04D52A-172B-4070-B393-97AEF2CFA433}"/>
              </a:ext>
            </a:extLst>
          </p:cNvPr>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C9032-FB55-47E6-901B-10D2F91B33BD}"/>
              </a:ext>
            </a:extLst>
          </p:cNvPr>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33987-6305-4E2A-BF18-EF013ECE927B}" type="datetimeFigureOut">
              <a:rPr lang="en-US" smtClean="0"/>
              <a:pPr/>
              <a:t>10/11/2018</a:t>
            </a:fld>
            <a:endParaRPr lang="en-US" dirty="0"/>
          </a:p>
        </p:txBody>
      </p:sp>
      <p:sp>
        <p:nvSpPr>
          <p:cNvPr id="5" name="Footer Placeholder 4">
            <a:extLst>
              <a:ext uri="{FF2B5EF4-FFF2-40B4-BE49-F238E27FC236}">
                <a16:creationId xmlns:a16="http://schemas.microsoft.com/office/drawing/2014/main" id="{0E913819-C4DE-4D7F-96C2-3E6E84E46A41}"/>
              </a:ext>
            </a:extLst>
          </p:cNvPr>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Add a footer</a:t>
            </a:r>
            <a:endParaRPr lang="en-US" dirty="0"/>
          </a:p>
        </p:txBody>
      </p:sp>
      <p:sp>
        <p:nvSpPr>
          <p:cNvPr id="6" name="Slide Number Placeholder 5">
            <a:extLst>
              <a:ext uri="{FF2B5EF4-FFF2-40B4-BE49-F238E27FC236}">
                <a16:creationId xmlns:a16="http://schemas.microsoft.com/office/drawing/2014/main" id="{378745DB-CE32-4217-96FF-4F25DF49211B}"/>
              </a:ext>
            </a:extLst>
          </p:cNvPr>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C87F6-986D-49E6-AF40-1B3A1EE8064D}" type="slidenum">
              <a:rPr lang="en-US" smtClean="0"/>
              <a:pPr/>
              <a:t>‹#›</a:t>
            </a:fld>
            <a:endParaRPr lang="en-US"/>
          </a:p>
        </p:txBody>
      </p:sp>
      <p:sp>
        <p:nvSpPr>
          <p:cNvPr id="7" name="Rectangle 6">
            <a:extLst>
              <a:ext uri="{FF2B5EF4-FFF2-40B4-BE49-F238E27FC236}">
                <a16:creationId xmlns:a16="http://schemas.microsoft.com/office/drawing/2014/main" id="{2BD03BF8-256C-4A32-8F87-797116367D0E}"/>
              </a:ext>
            </a:extLst>
          </p:cNvPr>
          <p:cNvSpPr/>
          <p:nvPr userDrawn="1"/>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p>
        </p:txBody>
      </p:sp>
    </p:spTree>
    <p:extLst>
      <p:ext uri="{BB962C8B-B14F-4D97-AF65-F5344CB8AC3E}">
        <p14:creationId xmlns:p14="http://schemas.microsoft.com/office/powerpoint/2010/main" val="430155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hyperlink" Target="http://www.clker.com/clipart-purple-award-ribbon.html" TargetMode="External"/><Relationship Id="rId3" Type="http://schemas.openxmlformats.org/officeDocument/2006/relationships/hyperlink" Target="https://commons.wikimedia.org/wiki/File:Gold_seal_v2.svg" TargetMode="External"/><Relationship Id="rId7"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hyperlink" Target="https://commons.wikimedia.org/wiki/File:Civil_Rights_Act_of_1964_2014_Silver_Dollar_reverse.jpg"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17613" y="1828799"/>
            <a:ext cx="10058399" cy="3048001"/>
          </a:xfrm>
        </p:spPr>
        <p:txBody>
          <a:bodyPr/>
          <a:lstStyle/>
          <a:p>
            <a:pPr algn="ctr"/>
            <a:r>
              <a:rPr lang="en-US" dirty="0">
                <a:solidFill>
                  <a:srgbClr val="7030A0"/>
                </a:solidFill>
              </a:rPr>
              <a:t>CIVIL RIGHT TRAINING </a:t>
            </a:r>
            <a:br>
              <a:rPr lang="en-US" dirty="0">
                <a:solidFill>
                  <a:srgbClr val="7030A0"/>
                </a:solidFill>
              </a:rPr>
            </a:br>
            <a:r>
              <a:rPr lang="en-US" dirty="0">
                <a:solidFill>
                  <a:srgbClr val="7030A0"/>
                </a:solidFill>
              </a:rPr>
              <a:t>PRESENTATION HANDOUT</a:t>
            </a:r>
          </a:p>
        </p:txBody>
      </p:sp>
      <p:sp>
        <p:nvSpPr>
          <p:cNvPr id="5" name="Subtitle 4"/>
          <p:cNvSpPr>
            <a:spLocks noGrp="1"/>
          </p:cNvSpPr>
          <p:nvPr>
            <p:ph type="subTitle" idx="1"/>
          </p:nvPr>
        </p:nvSpPr>
        <p:spPr>
          <a:xfrm>
            <a:off x="1676002" y="5029200"/>
            <a:ext cx="9141619" cy="1655762"/>
          </a:xfrm>
        </p:spPr>
        <p:txBody>
          <a:bodyPr>
            <a:noAutofit/>
          </a:bodyPr>
          <a:lstStyle/>
          <a:p>
            <a:r>
              <a:rPr lang="en-US" sz="2800" dirty="0">
                <a:solidFill>
                  <a:srgbClr val="7030A0"/>
                </a:solidFill>
              </a:rPr>
              <a:t>THE FAMILY INSTITUTE FOR HEALTH and HUMAN SERVICES dba PROJECT C.A.R.E.S. AFTER-SCHOOL PROGRAM</a:t>
            </a:r>
          </a:p>
        </p:txBody>
      </p:sp>
      <p:pic>
        <p:nvPicPr>
          <p:cNvPr id="6" name="Picture 5" descr="Project Cares">
            <a:extLst>
              <a:ext uri="{FF2B5EF4-FFF2-40B4-BE49-F238E27FC236}">
                <a16:creationId xmlns:a16="http://schemas.microsoft.com/office/drawing/2014/main" id="{281BA258-FCA7-4B14-95D4-5CD8913673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66214" y="524460"/>
            <a:ext cx="2438400" cy="2303878"/>
          </a:xfrm>
          <a:prstGeom prst="rect">
            <a:avLst/>
          </a:prstGeom>
          <a:noFill/>
          <a:ln>
            <a:noFill/>
          </a:ln>
        </p:spPr>
      </p:pic>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4212" y="546003"/>
            <a:ext cx="9296400" cy="1143000"/>
          </a:xfrm>
        </p:spPr>
        <p:txBody>
          <a:bodyPr>
            <a:noAutofit/>
          </a:bodyPr>
          <a:lstStyle/>
          <a:p>
            <a:r>
              <a:rPr lang="en-US" sz="6000" dirty="0">
                <a:solidFill>
                  <a:srgbClr val="7030A0"/>
                </a:solidFill>
                <a:latin typeface="Arial Narrow" panose="020B0606020202030204" pitchFamily="34" charset="0"/>
              </a:rPr>
              <a:t>LANGUAGE ASSISTANCE</a:t>
            </a:r>
          </a:p>
        </p:txBody>
      </p:sp>
      <p:sp>
        <p:nvSpPr>
          <p:cNvPr id="3" name="TextBox 4">
            <a:extLst>
              <a:ext uri="{FF2B5EF4-FFF2-40B4-BE49-F238E27FC236}">
                <a16:creationId xmlns:a16="http://schemas.microsoft.com/office/drawing/2014/main" id="{C015751D-B815-41CB-B0A3-CD00EC4E5E67}"/>
              </a:ext>
            </a:extLst>
          </p:cNvPr>
          <p:cNvSpPr txBox="1">
            <a:spLocks noChangeArrowheads="1"/>
          </p:cNvSpPr>
          <p:nvPr/>
        </p:nvSpPr>
        <p:spPr bwMode="auto">
          <a:xfrm>
            <a:off x="608013" y="1905000"/>
            <a:ext cx="10895012"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buFont typeface="Arial" panose="020B0604020202020204" pitchFamily="34" charset="0"/>
              <a:buChar char="•"/>
            </a:pPr>
            <a:endParaRPr lang="en-US" altLang="en-US" dirty="0"/>
          </a:p>
          <a:p>
            <a:pPr eaLnBrk="1" hangingPunct="1">
              <a:buFont typeface="Arial" panose="020B0604020202020204" pitchFamily="34" charset="0"/>
              <a:buChar char="•"/>
            </a:pPr>
            <a:r>
              <a:rPr lang="en-US" altLang="en-US" sz="3200" dirty="0">
                <a:solidFill>
                  <a:srgbClr val="7030A0"/>
                </a:solidFill>
                <a:latin typeface="Arial Narrow" panose="020B0606020202030204" pitchFamily="34" charset="0"/>
              </a:rPr>
              <a:t>Reasonable effort must be made to accommodate participants with Limited English Proficiency (LEP). </a:t>
            </a:r>
          </a:p>
          <a:p>
            <a:endParaRPr lang="en-US" altLang="en-US" sz="3200" dirty="0">
              <a:latin typeface="Arial Narrow" panose="020B0606020202030204" pitchFamily="34" charset="0"/>
            </a:endParaRPr>
          </a:p>
          <a:p>
            <a:pPr>
              <a:buFont typeface="Arial" panose="020B0604020202020204" pitchFamily="34" charset="0"/>
              <a:buChar char="•"/>
            </a:pPr>
            <a:r>
              <a:rPr lang="en-US" altLang="en-US" sz="3200" dirty="0">
                <a:solidFill>
                  <a:srgbClr val="7030A0"/>
                </a:solidFill>
                <a:latin typeface="Arial Narrow" panose="020B0606020202030204" pitchFamily="34" charset="0"/>
              </a:rPr>
              <a:t>Project C.A.R.E.S. will provide translation services to families, and provide an oral interpretation services, if needed.</a:t>
            </a:r>
          </a:p>
        </p:txBody>
      </p:sp>
    </p:spTree>
    <p:extLst>
      <p:ext uri="{BB962C8B-B14F-4D97-AF65-F5344CB8AC3E}">
        <p14:creationId xmlns:p14="http://schemas.microsoft.com/office/powerpoint/2010/main" val="2476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4212" y="546003"/>
            <a:ext cx="8458200" cy="1143000"/>
          </a:xfrm>
        </p:spPr>
        <p:txBody>
          <a:bodyPr>
            <a:noAutofit/>
          </a:bodyPr>
          <a:lstStyle/>
          <a:p>
            <a:r>
              <a:rPr lang="en-US" sz="5400" dirty="0">
                <a:solidFill>
                  <a:srgbClr val="7030A0"/>
                </a:solidFill>
                <a:latin typeface="Arial" panose="020B0604020202020204" pitchFamily="34" charset="0"/>
                <a:cs typeface="Arial" panose="020B0604020202020204" pitchFamily="34" charset="0"/>
              </a:rPr>
              <a:t>CONFLICT RESOLUTION</a:t>
            </a:r>
          </a:p>
          <a:p>
            <a:endParaRPr lang="en-US" sz="5400" dirty="0">
              <a:solidFill>
                <a:srgbClr val="7030A0"/>
              </a:solidFill>
            </a:endParaRPr>
          </a:p>
        </p:txBody>
      </p:sp>
      <p:pic>
        <p:nvPicPr>
          <p:cNvPr id="3" name="Picture 2" descr="Project Cares">
            <a:extLst>
              <a:ext uri="{FF2B5EF4-FFF2-40B4-BE49-F238E27FC236}">
                <a16:creationId xmlns:a16="http://schemas.microsoft.com/office/drawing/2014/main" id="{6A645B0F-3911-4455-A7DD-DEAE7F6A9EC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447212" y="274638"/>
            <a:ext cx="1752600" cy="1541878"/>
          </a:xfrm>
          <a:prstGeom prst="rect">
            <a:avLst/>
          </a:prstGeom>
          <a:noFill/>
          <a:ln>
            <a:noFill/>
          </a:ln>
        </p:spPr>
      </p:pic>
      <p:sp>
        <p:nvSpPr>
          <p:cNvPr id="4" name="TextBox 4">
            <a:extLst>
              <a:ext uri="{FF2B5EF4-FFF2-40B4-BE49-F238E27FC236}">
                <a16:creationId xmlns:a16="http://schemas.microsoft.com/office/drawing/2014/main" id="{B39E513E-3AEC-4B71-BD9C-612A9B676C06}"/>
              </a:ext>
            </a:extLst>
          </p:cNvPr>
          <p:cNvSpPr txBox="1">
            <a:spLocks noChangeArrowheads="1"/>
          </p:cNvSpPr>
          <p:nvPr/>
        </p:nvSpPr>
        <p:spPr bwMode="auto">
          <a:xfrm>
            <a:off x="684212" y="2170712"/>
            <a:ext cx="11125200" cy="38348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1" eaLnBrk="1" hangingPunct="1">
              <a:lnSpc>
                <a:spcPct val="80000"/>
              </a:lnSpc>
              <a:buFont typeface="Arial" panose="020B0604020202020204" pitchFamily="34" charset="0"/>
              <a:buChar char="•"/>
              <a:defRPr/>
            </a:pPr>
            <a:r>
              <a:rPr lang="en-US" altLang="en-US" sz="3200" b="1" dirty="0">
                <a:solidFill>
                  <a:srgbClr val="7030A0"/>
                </a:solidFill>
                <a:latin typeface="Arial Narrow" panose="020B0606020202030204" pitchFamily="34" charset="0"/>
              </a:rPr>
              <a:t>Have a written and posted policy dealing with unacceptable  behavior and conflicts</a:t>
            </a:r>
          </a:p>
          <a:p>
            <a:pPr lvl="1" eaLnBrk="1" hangingPunct="1">
              <a:lnSpc>
                <a:spcPct val="80000"/>
              </a:lnSpc>
              <a:buFont typeface="Arial" panose="020B0604020202020204" pitchFamily="34" charset="0"/>
              <a:buChar char="•"/>
              <a:defRPr/>
            </a:pPr>
            <a:endParaRPr lang="en-US" altLang="en-US" sz="3200" b="1" dirty="0">
              <a:solidFill>
                <a:srgbClr val="7030A0"/>
              </a:solidFill>
              <a:latin typeface="Arial Narrow" panose="020B0606020202030204" pitchFamily="34" charset="0"/>
            </a:endParaRPr>
          </a:p>
          <a:p>
            <a:pPr lvl="1" eaLnBrk="1" hangingPunct="1">
              <a:lnSpc>
                <a:spcPct val="80000"/>
              </a:lnSpc>
              <a:buFont typeface="Arial" panose="020B0604020202020204" pitchFamily="34" charset="0"/>
              <a:buChar char="•"/>
              <a:defRPr/>
            </a:pPr>
            <a:r>
              <a:rPr lang="en-US" altLang="en-US" sz="3200" b="1" dirty="0">
                <a:solidFill>
                  <a:srgbClr val="7030A0"/>
                </a:solidFill>
                <a:latin typeface="Arial Narrow" panose="020B0606020202030204" pitchFamily="34" charset="0"/>
              </a:rPr>
              <a:t>Try to remain calm</a:t>
            </a:r>
          </a:p>
          <a:p>
            <a:pPr lvl="1" eaLnBrk="1" hangingPunct="1">
              <a:lnSpc>
                <a:spcPct val="80000"/>
              </a:lnSpc>
              <a:buFont typeface="Arial" panose="020B0604020202020204" pitchFamily="34" charset="0"/>
              <a:buChar char="•"/>
              <a:defRPr/>
            </a:pPr>
            <a:endParaRPr lang="en-US" altLang="en-US" sz="3200" b="1" dirty="0">
              <a:solidFill>
                <a:srgbClr val="7030A0"/>
              </a:solidFill>
              <a:latin typeface="Arial Narrow" panose="020B0606020202030204" pitchFamily="34" charset="0"/>
            </a:endParaRPr>
          </a:p>
          <a:p>
            <a:pPr lvl="1" eaLnBrk="1" hangingPunct="1">
              <a:lnSpc>
                <a:spcPct val="80000"/>
              </a:lnSpc>
              <a:buFont typeface="Arial" panose="020B0604020202020204" pitchFamily="34" charset="0"/>
              <a:buChar char="•"/>
              <a:defRPr/>
            </a:pPr>
            <a:r>
              <a:rPr lang="en-US" altLang="en-US" sz="3200" b="1" dirty="0">
                <a:solidFill>
                  <a:srgbClr val="7030A0"/>
                </a:solidFill>
                <a:latin typeface="Arial Narrow" panose="020B0606020202030204" pitchFamily="34" charset="0"/>
              </a:rPr>
              <a:t>Try to explain situation</a:t>
            </a:r>
          </a:p>
          <a:p>
            <a:pPr lvl="1" eaLnBrk="1" hangingPunct="1">
              <a:lnSpc>
                <a:spcPct val="80000"/>
              </a:lnSpc>
              <a:buFont typeface="Arial" panose="020B0604020202020204" pitchFamily="34" charset="0"/>
              <a:buChar char="•"/>
              <a:defRPr/>
            </a:pPr>
            <a:endParaRPr lang="en-US" altLang="en-US" sz="3200" b="1" dirty="0">
              <a:solidFill>
                <a:srgbClr val="7030A0"/>
              </a:solidFill>
              <a:latin typeface="Arial Narrow" panose="020B0606020202030204" pitchFamily="34" charset="0"/>
            </a:endParaRPr>
          </a:p>
          <a:p>
            <a:pPr lvl="1" eaLnBrk="1" hangingPunct="1">
              <a:lnSpc>
                <a:spcPct val="80000"/>
              </a:lnSpc>
              <a:buFont typeface="Arial" panose="020B0604020202020204" pitchFamily="34" charset="0"/>
              <a:buChar char="•"/>
              <a:defRPr/>
            </a:pPr>
            <a:r>
              <a:rPr lang="en-US" altLang="en-US" sz="3200" b="1" dirty="0">
                <a:solidFill>
                  <a:srgbClr val="7030A0"/>
                </a:solidFill>
                <a:latin typeface="Arial Narrow" panose="020B0606020202030204" pitchFamily="34" charset="0"/>
              </a:rPr>
              <a:t>Get help, especially if there are threats or if violence is possible</a:t>
            </a:r>
          </a:p>
        </p:txBody>
      </p:sp>
    </p:spTree>
    <p:extLst>
      <p:ext uri="{BB962C8B-B14F-4D97-AF65-F5344CB8AC3E}">
        <p14:creationId xmlns:p14="http://schemas.microsoft.com/office/powerpoint/2010/main" val="385333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4">
            <a:extLst>
              <a:ext uri="{FF2B5EF4-FFF2-40B4-BE49-F238E27FC236}">
                <a16:creationId xmlns:a16="http://schemas.microsoft.com/office/drawing/2014/main" id="{99586D63-E1C7-4716-99C6-A99D76F29D6D}"/>
              </a:ext>
            </a:extLst>
          </p:cNvPr>
          <p:cNvSpPr>
            <a:spLocks noGrp="1"/>
          </p:cNvSpPr>
          <p:nvPr>
            <p:ph type="subTitle" idx="1"/>
          </p:nvPr>
        </p:nvSpPr>
        <p:spPr>
          <a:xfrm>
            <a:off x="684212" y="216258"/>
            <a:ext cx="10439399" cy="1143000"/>
          </a:xfrm>
        </p:spPr>
        <p:txBody>
          <a:bodyPr>
            <a:noAutofit/>
          </a:bodyPr>
          <a:lstStyle/>
          <a:p>
            <a:r>
              <a:rPr lang="en-US" sz="3600" dirty="0">
                <a:solidFill>
                  <a:srgbClr val="7030A0"/>
                </a:solidFill>
                <a:latin typeface="Arial" panose="020B0604020202020204" pitchFamily="34" charset="0"/>
                <a:cs typeface="Arial" panose="020B0604020202020204" pitchFamily="34" charset="0"/>
              </a:rPr>
              <a:t>CUSTOMER SERVICES REQUIREMENTS AND SUGGESTIONS</a:t>
            </a:r>
            <a:endParaRPr lang="en-US" sz="3600" dirty="0">
              <a:solidFill>
                <a:srgbClr val="7030A0"/>
              </a:solidFill>
            </a:endParaRPr>
          </a:p>
        </p:txBody>
      </p:sp>
      <p:sp>
        <p:nvSpPr>
          <p:cNvPr id="4" name="Rectangle 2">
            <a:extLst>
              <a:ext uri="{FF2B5EF4-FFF2-40B4-BE49-F238E27FC236}">
                <a16:creationId xmlns:a16="http://schemas.microsoft.com/office/drawing/2014/main" id="{D74F1B39-E172-4821-9E8F-0A3CFF4D5B96}"/>
              </a:ext>
            </a:extLst>
          </p:cNvPr>
          <p:cNvSpPr>
            <a:spLocks noChangeArrowheads="1"/>
          </p:cNvSpPr>
          <p:nvPr/>
        </p:nvSpPr>
        <p:spPr bwMode="auto">
          <a:xfrm>
            <a:off x="455612" y="1359258"/>
            <a:ext cx="11277600" cy="532453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Treat everyone with respect and dignity </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Promptly respond to concerns and requests</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Approach difficult/tense situations with a calm tone</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Avoid casual comments involving race, color, national origin, sex, age or disability, and reprisal</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Ask for assistance when needed</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Provide complete and written explanations on eligibility (especially if adverse action is anticipated)</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Adopt exceptional customer service </a:t>
            </a:r>
          </a:p>
          <a:p>
            <a:pPr marL="342900" indent="-342900" eaLnBrk="0" hangingPunct="0">
              <a:buFont typeface="Arial" charset="0"/>
              <a:buChar char="•"/>
              <a:defRPr/>
            </a:pPr>
            <a:r>
              <a:rPr lang="en-US" sz="3300" dirty="0">
                <a:solidFill>
                  <a:srgbClr val="7030A0"/>
                </a:solidFill>
                <a:latin typeface="Arial Narrow" panose="020B0606020202030204" pitchFamily="34" charset="0"/>
                <a:ea typeface="ＭＳ Ｐゴシック" charset="0"/>
              </a:rPr>
              <a:t>Use other known effective customer service ideas not listed</a:t>
            </a:r>
          </a:p>
        </p:txBody>
      </p:sp>
      <p:pic>
        <p:nvPicPr>
          <p:cNvPr id="6" name="Picture 5" descr="Project Cares">
            <a:extLst>
              <a:ext uri="{FF2B5EF4-FFF2-40B4-BE49-F238E27FC236}">
                <a16:creationId xmlns:a16="http://schemas.microsoft.com/office/drawing/2014/main" id="{0A0F617B-CEB1-4B42-92C0-AECC1FBC1F2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599613" y="990600"/>
            <a:ext cx="2133599" cy="1714500"/>
          </a:xfrm>
          <a:prstGeom prst="rect">
            <a:avLst/>
          </a:prstGeom>
          <a:noFill/>
          <a:ln>
            <a:noFill/>
          </a:ln>
        </p:spPr>
      </p:pic>
    </p:spTree>
    <p:extLst>
      <p:ext uri="{BB962C8B-B14F-4D97-AF65-F5344CB8AC3E}">
        <p14:creationId xmlns:p14="http://schemas.microsoft.com/office/powerpoint/2010/main" val="254876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dirty="0">
                <a:solidFill>
                  <a:srgbClr val="7030A0"/>
                </a:solidFill>
                <a:latin typeface="Arial Narrow" panose="020B0606020202030204" pitchFamily="34" charset="0"/>
              </a:rPr>
              <a:t>ANNUAL CIVIL RIGHTS TRAINING</a:t>
            </a:r>
            <a:r>
              <a:rPr lang="en-US" dirty="0">
                <a:solidFill>
                  <a:srgbClr val="7030A0"/>
                </a:solidFill>
              </a:rPr>
              <a:t>?</a:t>
            </a:r>
          </a:p>
        </p:txBody>
      </p:sp>
      <p:sp>
        <p:nvSpPr>
          <p:cNvPr id="3" name="Text Placeholder 2"/>
          <p:cNvSpPr>
            <a:spLocks noGrp="1"/>
          </p:cNvSpPr>
          <p:nvPr>
            <p:ph sz="half" idx="1"/>
          </p:nvPr>
        </p:nvSpPr>
        <p:spPr>
          <a:xfrm>
            <a:off x="1217612" y="2243552"/>
            <a:ext cx="9753599" cy="4343400"/>
          </a:xfrm>
        </p:spPr>
        <p:txBody>
          <a:bodyPr/>
          <a:lstStyle/>
          <a:p>
            <a:pPr marL="342900" indent="-342900">
              <a:defRPr/>
            </a:pPr>
            <a:r>
              <a:rPr lang="en-US" sz="4800" dirty="0">
                <a:solidFill>
                  <a:srgbClr val="7030A0"/>
                </a:solidFill>
                <a:latin typeface="Arial Narrow" panose="020B0606020202030204" pitchFamily="34" charset="0"/>
              </a:rPr>
              <a:t>Annual Civil Rights Training is Mandatory.</a:t>
            </a:r>
          </a:p>
          <a:p>
            <a:pPr marL="342900" indent="-342900">
              <a:defRPr/>
            </a:pPr>
            <a:r>
              <a:rPr lang="en-US" sz="4800" dirty="0">
                <a:solidFill>
                  <a:srgbClr val="7030A0"/>
                </a:solidFill>
                <a:latin typeface="Arial Narrow" panose="020B0606020202030204" pitchFamily="34" charset="0"/>
              </a:rPr>
              <a:t>Project C.A.R.E.S. must annually complete training for all staff that interacts with program applicants or participants and their supervisors</a:t>
            </a:r>
            <a:r>
              <a:rPr lang="en-US" sz="4000" dirty="0">
                <a:solidFill>
                  <a:srgbClr val="7030A0"/>
                </a:solidFill>
                <a:latin typeface="Arial Narrow" panose="020B0606020202030204" pitchFamily="34" charset="0"/>
              </a:rPr>
              <a:t>.</a:t>
            </a:r>
            <a:endParaRPr lang="en-US" sz="4000" b="1" dirty="0">
              <a:solidFill>
                <a:srgbClr val="7030A0"/>
              </a:solidFill>
              <a:latin typeface="Arial Narrow" panose="020B0606020202030204" pitchFamily="34" charset="0"/>
            </a:endParaRPr>
          </a:p>
          <a:p>
            <a:endParaRPr lang="en-US" dirty="0"/>
          </a:p>
        </p:txBody>
      </p:sp>
      <p:pic>
        <p:nvPicPr>
          <p:cNvPr id="5" name="Picture 4" descr="Project Cares">
            <a:extLst>
              <a:ext uri="{FF2B5EF4-FFF2-40B4-BE49-F238E27FC236}">
                <a16:creationId xmlns:a16="http://schemas.microsoft.com/office/drawing/2014/main" id="{ABA47AA1-0FA0-4163-BFBA-D961050C43C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28212" y="533400"/>
            <a:ext cx="1752600" cy="1541878"/>
          </a:xfrm>
          <a:prstGeom prst="rect">
            <a:avLst/>
          </a:prstGeom>
          <a:noFill/>
          <a:ln>
            <a:noFill/>
          </a:ln>
        </p:spPr>
      </p:pic>
    </p:spTree>
    <p:extLst>
      <p:ext uri="{BB962C8B-B14F-4D97-AF65-F5344CB8AC3E}">
        <p14:creationId xmlns:p14="http://schemas.microsoft.com/office/powerpoint/2010/main" val="88309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50000" b="-50000"/>
          </a:stretch>
        </a:blip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6E5CF6B-FFB9-4993-9689-73E789A2B077}"/>
              </a:ext>
            </a:extLst>
          </p:cNvPr>
          <p:cNvSpPr>
            <a:spLocks noGrp="1"/>
          </p:cNvSpPr>
          <p:nvPr>
            <p:ph type="body" sz="quarter" idx="20"/>
          </p:nvPr>
        </p:nvSpPr>
        <p:spPr>
          <a:xfrm>
            <a:off x="1751012" y="936938"/>
            <a:ext cx="8763000" cy="407520"/>
          </a:xfrm>
        </p:spPr>
        <p:txBody>
          <a:bodyPr/>
          <a:lstStyle/>
          <a:p>
            <a:r>
              <a:rPr lang="en-US" sz="1600" dirty="0">
                <a:solidFill>
                  <a:srgbClr val="7030A0"/>
                </a:solidFill>
                <a:latin typeface="Algerian" panose="04020705040A02060702" pitchFamily="82" charset="0"/>
              </a:rPr>
              <a:t>The Family Institute for Health and Human dba PROJECT C.A.R.E.S</a:t>
            </a:r>
            <a:r>
              <a:rPr lang="en-US" dirty="0">
                <a:solidFill>
                  <a:srgbClr val="7030A0"/>
                </a:solidFill>
                <a:latin typeface="Algerian" panose="04020705040A02060702" pitchFamily="82" charset="0"/>
              </a:rPr>
              <a:t>.</a:t>
            </a:r>
          </a:p>
        </p:txBody>
      </p:sp>
      <p:sp>
        <p:nvSpPr>
          <p:cNvPr id="3" name="Subtitle 2">
            <a:extLst>
              <a:ext uri="{FF2B5EF4-FFF2-40B4-BE49-F238E27FC236}">
                <a16:creationId xmlns:a16="http://schemas.microsoft.com/office/drawing/2014/main" id="{50E956FA-A6CC-43B7-B607-B4DAD4DBA7DB}"/>
              </a:ext>
            </a:extLst>
          </p:cNvPr>
          <p:cNvSpPr>
            <a:spLocks noGrp="1"/>
          </p:cNvSpPr>
          <p:nvPr>
            <p:ph type="body" sz="quarter" idx="27"/>
          </p:nvPr>
        </p:nvSpPr>
        <p:spPr>
          <a:xfrm>
            <a:off x="1986778" y="1725457"/>
            <a:ext cx="8227457" cy="274320"/>
          </a:xfrm>
        </p:spPr>
        <p:txBody>
          <a:bodyPr/>
          <a:lstStyle/>
          <a:p>
            <a:r>
              <a:rPr lang="en-US" dirty="0">
                <a:solidFill>
                  <a:srgbClr val="7030A0"/>
                </a:solidFill>
                <a:latin typeface="Algerian" panose="04020705040A02060702" pitchFamily="82" charset="0"/>
              </a:rPr>
              <a:t>Certificate of Completion</a:t>
            </a:r>
          </a:p>
        </p:txBody>
      </p:sp>
      <p:sp>
        <p:nvSpPr>
          <p:cNvPr id="6" name="Text Placeholder 5">
            <a:extLst>
              <a:ext uri="{FF2B5EF4-FFF2-40B4-BE49-F238E27FC236}">
                <a16:creationId xmlns:a16="http://schemas.microsoft.com/office/drawing/2014/main" id="{EF4F2703-8FC5-4941-8847-709523F649CC}"/>
              </a:ext>
            </a:extLst>
          </p:cNvPr>
          <p:cNvSpPr>
            <a:spLocks noGrp="1"/>
          </p:cNvSpPr>
          <p:nvPr>
            <p:ph type="body" sz="quarter" idx="22"/>
          </p:nvPr>
        </p:nvSpPr>
        <p:spPr/>
        <p:txBody>
          <a:bodyPr/>
          <a:lstStyle/>
          <a:p>
            <a:r>
              <a:rPr lang="en-US" dirty="0">
                <a:solidFill>
                  <a:srgbClr val="7030A0"/>
                </a:solidFill>
                <a:latin typeface="Algerian" panose="04020705040A02060702" pitchFamily="82" charset="0"/>
              </a:rPr>
              <a:t>is hereby granted to</a:t>
            </a:r>
          </a:p>
        </p:txBody>
      </p:sp>
      <p:sp>
        <p:nvSpPr>
          <p:cNvPr id="2" name="Title 1">
            <a:extLst>
              <a:ext uri="{FF2B5EF4-FFF2-40B4-BE49-F238E27FC236}">
                <a16:creationId xmlns:a16="http://schemas.microsoft.com/office/drawing/2014/main" id="{EA545EC9-2099-4A50-8370-D80228D3EE64}"/>
              </a:ext>
            </a:extLst>
          </p:cNvPr>
          <p:cNvSpPr>
            <a:spLocks noGrp="1"/>
          </p:cNvSpPr>
          <p:nvPr>
            <p:ph type="title"/>
          </p:nvPr>
        </p:nvSpPr>
        <p:spPr>
          <a:xfrm>
            <a:off x="1986778" y="2918472"/>
            <a:ext cx="8227457" cy="901825"/>
          </a:xfrm>
        </p:spPr>
        <p:txBody>
          <a:bodyPr/>
          <a:lstStyle/>
          <a:p>
            <a:r>
              <a:rPr lang="en-US" sz="5400" u="sng" dirty="0">
                <a:solidFill>
                  <a:srgbClr val="7030A0"/>
                </a:solidFill>
                <a:latin typeface="Kunstler Script" panose="030304020206070D0D06" pitchFamily="66" charset="0"/>
              </a:rPr>
              <a:t>Type Your Name </a:t>
            </a:r>
          </a:p>
        </p:txBody>
      </p:sp>
      <p:sp>
        <p:nvSpPr>
          <p:cNvPr id="7" name="Text Placeholder 6">
            <a:extLst>
              <a:ext uri="{FF2B5EF4-FFF2-40B4-BE49-F238E27FC236}">
                <a16:creationId xmlns:a16="http://schemas.microsoft.com/office/drawing/2014/main" id="{A3A576DD-54BA-4464-AA86-14F754A1964A}"/>
              </a:ext>
            </a:extLst>
          </p:cNvPr>
          <p:cNvSpPr>
            <a:spLocks noGrp="1"/>
          </p:cNvSpPr>
          <p:nvPr>
            <p:ph type="body" sz="quarter" idx="23"/>
          </p:nvPr>
        </p:nvSpPr>
        <p:spPr/>
        <p:txBody>
          <a:bodyPr/>
          <a:lstStyle/>
          <a:p>
            <a:r>
              <a:rPr lang="en-US" dirty="0">
                <a:solidFill>
                  <a:srgbClr val="7030A0"/>
                </a:solidFill>
                <a:latin typeface="Algerian" panose="04020705040A02060702" pitchFamily="82" charset="0"/>
              </a:rPr>
              <a:t>to certify that he/she has completed to satisfaction</a:t>
            </a:r>
          </a:p>
        </p:txBody>
      </p:sp>
      <p:sp>
        <p:nvSpPr>
          <p:cNvPr id="9" name="Text Placeholder 8">
            <a:extLst>
              <a:ext uri="{FF2B5EF4-FFF2-40B4-BE49-F238E27FC236}">
                <a16:creationId xmlns:a16="http://schemas.microsoft.com/office/drawing/2014/main" id="{2D49E772-E858-4BA2-9CCF-BE27954C36C2}"/>
              </a:ext>
            </a:extLst>
          </p:cNvPr>
          <p:cNvSpPr>
            <a:spLocks noGrp="1"/>
          </p:cNvSpPr>
          <p:nvPr>
            <p:ph type="body" sz="quarter" idx="26"/>
          </p:nvPr>
        </p:nvSpPr>
        <p:spPr/>
        <p:txBody>
          <a:bodyPr/>
          <a:lstStyle/>
          <a:p>
            <a:r>
              <a:rPr lang="en-US" dirty="0">
                <a:solidFill>
                  <a:srgbClr val="7030A0"/>
                </a:solidFill>
                <a:latin typeface="Algerian" panose="04020705040A02060702" pitchFamily="82" charset="0"/>
              </a:rPr>
              <a:t>Civil Rights Training</a:t>
            </a:r>
          </a:p>
        </p:txBody>
      </p:sp>
      <p:sp>
        <p:nvSpPr>
          <p:cNvPr id="8" name="Text Placeholder 7">
            <a:extLst>
              <a:ext uri="{FF2B5EF4-FFF2-40B4-BE49-F238E27FC236}">
                <a16:creationId xmlns:a16="http://schemas.microsoft.com/office/drawing/2014/main" id="{4D22CCD5-B88A-4103-AB90-71FCFD0CF4EA}"/>
              </a:ext>
            </a:extLst>
          </p:cNvPr>
          <p:cNvSpPr>
            <a:spLocks noGrp="1"/>
          </p:cNvSpPr>
          <p:nvPr>
            <p:ph type="body" sz="quarter" idx="25"/>
          </p:nvPr>
        </p:nvSpPr>
        <p:spPr/>
        <p:txBody>
          <a:bodyPr/>
          <a:lstStyle/>
          <a:p>
            <a:r>
              <a:rPr lang="en-US" sz="1200" dirty="0">
                <a:solidFill>
                  <a:srgbClr val="7030A0"/>
                </a:solidFill>
                <a:latin typeface="Algerian" panose="04020705040A02060702" pitchFamily="82" charset="0"/>
              </a:rPr>
              <a:t>Granted: October 11, 2018</a:t>
            </a:r>
          </a:p>
        </p:txBody>
      </p:sp>
      <p:sp>
        <p:nvSpPr>
          <p:cNvPr id="4" name="Text Placeholder 3">
            <a:extLst>
              <a:ext uri="{FF2B5EF4-FFF2-40B4-BE49-F238E27FC236}">
                <a16:creationId xmlns:a16="http://schemas.microsoft.com/office/drawing/2014/main" id="{B9D02400-AE84-4463-9E01-A578FEA572D5}"/>
              </a:ext>
            </a:extLst>
          </p:cNvPr>
          <p:cNvSpPr>
            <a:spLocks noGrp="1"/>
          </p:cNvSpPr>
          <p:nvPr>
            <p:ph type="body" sz="quarter" idx="17"/>
          </p:nvPr>
        </p:nvSpPr>
        <p:spPr/>
        <p:txBody>
          <a:bodyPr/>
          <a:lstStyle/>
          <a:p>
            <a:r>
              <a:rPr lang="en-US" dirty="0">
                <a:solidFill>
                  <a:srgbClr val="7030A0"/>
                </a:solidFill>
                <a:latin typeface="Algerian" panose="04020705040A02060702" pitchFamily="82" charset="0"/>
              </a:rPr>
              <a:t>Felicia Brooks-Hamilton, Program Director</a:t>
            </a:r>
          </a:p>
        </p:txBody>
      </p:sp>
      <p:sp>
        <p:nvSpPr>
          <p:cNvPr id="10" name="Rectangle 9">
            <a:extLst>
              <a:ext uri="{FF2B5EF4-FFF2-40B4-BE49-F238E27FC236}">
                <a16:creationId xmlns:a16="http://schemas.microsoft.com/office/drawing/2014/main" id="{9C51F194-999B-4473-B67D-08CAAC5EF177}"/>
              </a:ext>
            </a:extLst>
          </p:cNvPr>
          <p:cNvSpPr/>
          <p:nvPr/>
        </p:nvSpPr>
        <p:spPr>
          <a:xfrm>
            <a:off x="4893197" y="5306206"/>
            <a:ext cx="2402430" cy="477695"/>
          </a:xfrm>
          <a:prstGeom prst="rect">
            <a:avLst/>
          </a:prstGeom>
        </p:spPr>
        <p:txBody>
          <a:bodyPr wrap="square">
            <a:spAutoFit/>
          </a:bodyPr>
          <a:lstStyle/>
          <a:p>
            <a:pPr>
              <a:lnSpc>
                <a:spcPct val="107000"/>
              </a:lnSpc>
              <a:spcAft>
                <a:spcPts val="800"/>
              </a:spcAft>
            </a:pPr>
            <a:r>
              <a:rPr lang="en-US" sz="2400" b="1" dirty="0">
                <a:solidFill>
                  <a:srgbClr val="7030A0"/>
                </a:solidFill>
                <a:latin typeface="Kunstler Script" panose="030304020206070D0D06" pitchFamily="66" charset="0"/>
                <a:ea typeface="Calibri" panose="020F0502020204030204" pitchFamily="34" charset="0"/>
                <a:cs typeface="Times New Roman" panose="02020603050405020304" pitchFamily="18" charset="0"/>
              </a:rPr>
              <a:t>Felicia Brooks-Hamilton</a:t>
            </a:r>
            <a:endParaRPr lang="en-US" sz="2400"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9" name="Picture 18">
            <a:extLst>
              <a:ext uri="{FF2B5EF4-FFF2-40B4-BE49-F238E27FC236}">
                <a16:creationId xmlns:a16="http://schemas.microsoft.com/office/drawing/2014/main" id="{B8BCC3CE-59F0-4E25-9C90-ED96196C399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22231" y="4858224"/>
            <a:ext cx="2145171" cy="1877024"/>
          </a:xfrm>
          <a:prstGeom prst="rect">
            <a:avLst/>
          </a:prstGeom>
        </p:spPr>
      </p:pic>
      <p:pic>
        <p:nvPicPr>
          <p:cNvPr id="20" name="Picture 19" descr="Project Cares">
            <a:extLst>
              <a:ext uri="{FF2B5EF4-FFF2-40B4-BE49-F238E27FC236}">
                <a16:creationId xmlns:a16="http://schemas.microsoft.com/office/drawing/2014/main" id="{1FDEDA92-5DCE-4156-9E9A-5B1C90B729C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752012" y="219819"/>
            <a:ext cx="2145171" cy="1877024"/>
          </a:xfrm>
          <a:prstGeom prst="rect">
            <a:avLst/>
          </a:prstGeom>
          <a:noFill/>
          <a:ln>
            <a:noFill/>
          </a:ln>
        </p:spPr>
      </p:pic>
      <p:pic>
        <p:nvPicPr>
          <p:cNvPr id="21" name="Picture 20">
            <a:extLst>
              <a:ext uri="{FF2B5EF4-FFF2-40B4-BE49-F238E27FC236}">
                <a16:creationId xmlns:a16="http://schemas.microsoft.com/office/drawing/2014/main" id="{78DCF17E-055C-4F48-842F-53816865C677}"/>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1" y="155696"/>
            <a:ext cx="4723972" cy="2739904"/>
          </a:xfrm>
          <a:prstGeom prst="rect">
            <a:avLst/>
          </a:prstGeom>
        </p:spPr>
      </p:pic>
    </p:spTree>
    <p:extLst>
      <p:ext uri="{BB962C8B-B14F-4D97-AF65-F5344CB8AC3E}">
        <p14:creationId xmlns:p14="http://schemas.microsoft.com/office/powerpoint/2010/main" val="295686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4212" y="546003"/>
            <a:ext cx="11049000" cy="1143000"/>
          </a:xfrm>
        </p:spPr>
        <p:txBody>
          <a:bodyPr>
            <a:noAutofit/>
          </a:bodyPr>
          <a:lstStyle/>
          <a:p>
            <a:r>
              <a:rPr lang="en-US" sz="5400" dirty="0">
                <a:solidFill>
                  <a:srgbClr val="7030A0"/>
                </a:solidFill>
              </a:rPr>
              <a:t>MANDATORY TRAINING TOPICS</a:t>
            </a:r>
          </a:p>
        </p:txBody>
      </p:sp>
      <p:sp>
        <p:nvSpPr>
          <p:cNvPr id="3" name="Rectangle 2">
            <a:extLst>
              <a:ext uri="{FF2B5EF4-FFF2-40B4-BE49-F238E27FC236}">
                <a16:creationId xmlns:a16="http://schemas.microsoft.com/office/drawing/2014/main" id="{EE8277AF-1E0D-42F7-9BEE-A9B923AB546D}"/>
              </a:ext>
            </a:extLst>
          </p:cNvPr>
          <p:cNvSpPr/>
          <p:nvPr/>
        </p:nvSpPr>
        <p:spPr>
          <a:xfrm>
            <a:off x="684212" y="1727103"/>
            <a:ext cx="10363198" cy="4832092"/>
          </a:xfrm>
          <a:prstGeom prst="rect">
            <a:avLst/>
          </a:prstGeom>
        </p:spPr>
        <p:txBody>
          <a:bodyPr wrap="square">
            <a:spAutoFit/>
          </a:bodyPr>
          <a:lstStyle/>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What is Discrimination?</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What Is Civil Rights</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Protected Class</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Assurances</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Non Discrimination Statement</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Complaint Procedures</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Language Assistance</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Conflict Resolution </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rPr>
              <a:t>Customer Service</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cs typeface="Arial" pitchFamily="34" charset="0"/>
              </a:rPr>
              <a:t>Note: Annual Civil Rights</a:t>
            </a:r>
          </a:p>
          <a:p>
            <a:pPr marL="285750" indent="-285750">
              <a:buFont typeface="Arial" panose="020B0604020202020204" pitchFamily="34" charset="0"/>
              <a:buChar char="•"/>
              <a:defRPr/>
            </a:pPr>
            <a:r>
              <a:rPr lang="en-US" sz="2800" dirty="0">
                <a:solidFill>
                  <a:srgbClr val="7030A0"/>
                </a:solidFill>
                <a:latin typeface="Arial Narrow" panose="020B0606020202030204" pitchFamily="34" charset="0"/>
                <a:cs typeface="Arial" pitchFamily="34" charset="0"/>
              </a:rPr>
              <a:t>Certificate: Give copy to Program Director</a:t>
            </a:r>
          </a:p>
        </p:txBody>
      </p:sp>
      <p:pic>
        <p:nvPicPr>
          <p:cNvPr id="6" name="Picture 5" descr="Project Cares">
            <a:extLst>
              <a:ext uri="{FF2B5EF4-FFF2-40B4-BE49-F238E27FC236}">
                <a16:creationId xmlns:a16="http://schemas.microsoft.com/office/drawing/2014/main" id="{F59DAA99-9FCF-4A0E-AAFB-94BED923AB0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228012" y="1658522"/>
            <a:ext cx="2438400" cy="2303878"/>
          </a:xfrm>
          <a:prstGeom prst="rect">
            <a:avLst/>
          </a:prstGeom>
          <a:noFill/>
          <a:ln>
            <a:noFill/>
          </a:ln>
        </p:spPr>
      </p:pic>
    </p:spTree>
    <p:extLst>
      <p:ext uri="{BB962C8B-B14F-4D97-AF65-F5344CB8AC3E}">
        <p14:creationId xmlns:p14="http://schemas.microsoft.com/office/powerpoint/2010/main" val="180813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6000" dirty="0">
                <a:solidFill>
                  <a:srgbClr val="7030A0"/>
                </a:solidFill>
                <a:latin typeface="Arial Narrow" panose="020B0606020202030204" pitchFamily="34" charset="0"/>
              </a:rPr>
              <a:t>WHAT IS DISCRIMINATION</a:t>
            </a:r>
            <a:r>
              <a:rPr lang="en-US" sz="5400" dirty="0">
                <a:solidFill>
                  <a:srgbClr val="7030A0"/>
                </a:solidFill>
              </a:rPr>
              <a:t>?</a:t>
            </a:r>
          </a:p>
        </p:txBody>
      </p:sp>
      <p:sp>
        <p:nvSpPr>
          <p:cNvPr id="2" name="Content Placeholder 1"/>
          <p:cNvSpPr>
            <a:spLocks noGrp="1"/>
          </p:cNvSpPr>
          <p:nvPr>
            <p:ph idx="1"/>
          </p:nvPr>
        </p:nvSpPr>
        <p:spPr/>
        <p:txBody>
          <a:bodyPr>
            <a:normAutofit fontScale="92500" lnSpcReduction="20000"/>
          </a:bodyPr>
          <a:lstStyle/>
          <a:p>
            <a:r>
              <a:rPr lang="en-US" sz="4800" dirty="0">
                <a:solidFill>
                  <a:srgbClr val="7030A0"/>
                </a:solidFill>
                <a:latin typeface="Arial Narrow" panose="020B0606020202030204" pitchFamily="34" charset="0"/>
              </a:rPr>
              <a:t>To “Discriminate” means to distinguish single out or make a distinction one person or group of persons from others, either intentionally, by neglect, or by the effect of actions or lack of actions based on the protected bases. Civil Rights Law, unlawful discrimination refers to unfair or unequal treatment of an individual (or group) based on certain characteristics,</a:t>
            </a:r>
          </a:p>
          <a:p>
            <a:endParaRPr lang="en-US" dirty="0"/>
          </a:p>
        </p:txBody>
      </p:sp>
      <p:pic>
        <p:nvPicPr>
          <p:cNvPr id="4" name="Picture 3" descr="Project Cares">
            <a:extLst>
              <a:ext uri="{FF2B5EF4-FFF2-40B4-BE49-F238E27FC236}">
                <a16:creationId xmlns:a16="http://schemas.microsoft.com/office/drawing/2014/main" id="{202739AC-BD8B-47F7-A329-A7951EFFA77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904412" y="286922"/>
            <a:ext cx="1752600" cy="1541878"/>
          </a:xfrm>
          <a:prstGeom prst="rect">
            <a:avLst/>
          </a:prstGeom>
          <a:noFill/>
          <a:ln>
            <a:noFill/>
          </a:ln>
        </p:spPr>
      </p:pic>
    </p:spTree>
    <p:extLst>
      <p:ext uri="{BB962C8B-B14F-4D97-AF65-F5344CB8AC3E}">
        <p14:creationId xmlns:p14="http://schemas.microsoft.com/office/powerpoint/2010/main" val="8469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6000" dirty="0">
                <a:solidFill>
                  <a:srgbClr val="7030A0"/>
                </a:solidFill>
                <a:latin typeface="Arial Narrow" panose="020B0606020202030204" pitchFamily="34" charset="0"/>
              </a:rPr>
              <a:t> </a:t>
            </a:r>
            <a:endParaRPr lang="en-US" sz="5400" dirty="0">
              <a:solidFill>
                <a:srgbClr val="7030A0"/>
              </a:solidFill>
            </a:endParaRPr>
          </a:p>
        </p:txBody>
      </p:sp>
      <p:sp>
        <p:nvSpPr>
          <p:cNvPr id="2" name="Content Placeholder 1"/>
          <p:cNvSpPr>
            <a:spLocks noGrp="1"/>
          </p:cNvSpPr>
          <p:nvPr>
            <p:ph idx="1"/>
          </p:nvPr>
        </p:nvSpPr>
        <p:spPr>
          <a:xfrm>
            <a:off x="837982" y="1825624"/>
            <a:ext cx="10512862" cy="5032375"/>
          </a:xfrm>
        </p:spPr>
        <p:txBody>
          <a:bodyPr>
            <a:normAutofit/>
          </a:bodyPr>
          <a:lstStyle/>
          <a:p>
            <a:r>
              <a:rPr lang="en-US" sz="4800" dirty="0">
                <a:solidFill>
                  <a:srgbClr val="7030A0"/>
                </a:solidFill>
                <a:latin typeface="Arial Narrow" panose="020B0606020202030204" pitchFamily="34" charset="0"/>
              </a:rPr>
              <a:t>Civil Rights Law, unlawful </a:t>
            </a:r>
            <a:r>
              <a:rPr lang="en-US" sz="4800" b="1" u="sng" dirty="0">
                <a:solidFill>
                  <a:srgbClr val="7030A0"/>
                </a:solidFill>
                <a:latin typeface="Arial Narrow" panose="020B0606020202030204" pitchFamily="34" charset="0"/>
              </a:rPr>
              <a:t>discrimination</a:t>
            </a:r>
            <a:r>
              <a:rPr lang="en-US" sz="4800" dirty="0">
                <a:solidFill>
                  <a:srgbClr val="7030A0"/>
                </a:solidFill>
                <a:latin typeface="Arial Narrow" panose="020B0606020202030204" pitchFamily="34" charset="0"/>
              </a:rPr>
              <a:t> refers to unfair or unequal treatment of an individual (or group) based on certain characteristics, including:</a:t>
            </a:r>
          </a:p>
          <a:p>
            <a:endParaRPr lang="en-US" sz="4800" dirty="0">
              <a:solidFill>
                <a:srgbClr val="7030A0"/>
              </a:solidFill>
              <a:latin typeface="Arial Narrow" panose="020B0606020202030204" pitchFamily="34" charset="0"/>
            </a:endParaRPr>
          </a:p>
          <a:p>
            <a:pPr marL="0" indent="0">
              <a:buNone/>
            </a:pPr>
            <a:endParaRPr lang="en-US" sz="4800" dirty="0">
              <a:solidFill>
                <a:srgbClr val="7030A0"/>
              </a:solidFill>
              <a:latin typeface="Arial Narrow" panose="020B0606020202030204" pitchFamily="34" charset="0"/>
            </a:endParaRPr>
          </a:p>
          <a:p>
            <a:endParaRPr lang="en-US" dirty="0"/>
          </a:p>
        </p:txBody>
      </p:sp>
      <p:pic>
        <p:nvPicPr>
          <p:cNvPr id="4" name="Picture 3" descr="Project Cares">
            <a:extLst>
              <a:ext uri="{FF2B5EF4-FFF2-40B4-BE49-F238E27FC236}">
                <a16:creationId xmlns:a16="http://schemas.microsoft.com/office/drawing/2014/main" id="{202739AC-BD8B-47F7-A329-A7951EFFA77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904412" y="286922"/>
            <a:ext cx="1752600" cy="1541878"/>
          </a:xfrm>
          <a:prstGeom prst="rect">
            <a:avLst/>
          </a:prstGeom>
          <a:noFill/>
          <a:ln>
            <a:noFill/>
          </a:ln>
        </p:spPr>
      </p:pic>
      <p:graphicFrame>
        <p:nvGraphicFramePr>
          <p:cNvPr id="5" name="Table 4">
            <a:extLst>
              <a:ext uri="{FF2B5EF4-FFF2-40B4-BE49-F238E27FC236}">
                <a16:creationId xmlns:a16="http://schemas.microsoft.com/office/drawing/2014/main" id="{FCA1D50B-48E3-4611-AACF-16D39935C563}"/>
              </a:ext>
            </a:extLst>
          </p:cNvPr>
          <p:cNvGraphicFramePr>
            <a:graphicFrameLocks noGrp="1"/>
          </p:cNvGraphicFramePr>
          <p:nvPr>
            <p:extLst>
              <p:ext uri="{D42A27DB-BD31-4B8C-83A1-F6EECF244321}">
                <p14:modId xmlns:p14="http://schemas.microsoft.com/office/powerpoint/2010/main" val="1248558987"/>
              </p:ext>
            </p:extLst>
          </p:nvPr>
        </p:nvGraphicFramePr>
        <p:xfrm>
          <a:off x="1293812" y="4714874"/>
          <a:ext cx="9601200" cy="1808480"/>
        </p:xfrm>
        <a:graphic>
          <a:graphicData uri="http://schemas.openxmlformats.org/drawingml/2006/table">
            <a:tbl>
              <a:tblPr firstRow="1" bandRow="1">
                <a:tableStyleId>{3B4B98B0-60AC-42C2-AFA5-B58CD77FA1E5}</a:tableStyleId>
              </a:tblPr>
              <a:tblGrid>
                <a:gridCol w="3200400">
                  <a:extLst>
                    <a:ext uri="{9D8B030D-6E8A-4147-A177-3AD203B41FA5}">
                      <a16:colId xmlns:a16="http://schemas.microsoft.com/office/drawing/2014/main" val="1084570366"/>
                    </a:ext>
                  </a:extLst>
                </a:gridCol>
                <a:gridCol w="3200400">
                  <a:extLst>
                    <a:ext uri="{9D8B030D-6E8A-4147-A177-3AD203B41FA5}">
                      <a16:colId xmlns:a16="http://schemas.microsoft.com/office/drawing/2014/main" val="1691618360"/>
                    </a:ext>
                  </a:extLst>
                </a:gridCol>
                <a:gridCol w="3200400">
                  <a:extLst>
                    <a:ext uri="{9D8B030D-6E8A-4147-A177-3AD203B41FA5}">
                      <a16:colId xmlns:a16="http://schemas.microsoft.com/office/drawing/2014/main" val="3450123709"/>
                    </a:ext>
                  </a:extLst>
                </a:gridCol>
              </a:tblGrid>
              <a:tr h="614680">
                <a:tc>
                  <a:txBody>
                    <a:bodyPr/>
                    <a:lstStyle/>
                    <a:p>
                      <a:r>
                        <a:rPr lang="en-US" sz="3200" dirty="0">
                          <a:solidFill>
                            <a:srgbClr val="7030A0"/>
                          </a:solidFill>
                          <a:latin typeface="Arial Narrow" panose="020B0606020202030204" pitchFamily="34" charset="0"/>
                        </a:rPr>
                        <a:t>Age</a:t>
                      </a:r>
                    </a:p>
                  </a:txBody>
                  <a:tcPr/>
                </a:tc>
                <a:tc>
                  <a:txBody>
                    <a:bodyPr/>
                    <a:lstStyle/>
                    <a:p>
                      <a:r>
                        <a:rPr lang="en-US" sz="3200" dirty="0">
                          <a:solidFill>
                            <a:srgbClr val="7030A0"/>
                          </a:solidFill>
                          <a:latin typeface="Arial Narrow" panose="020B0606020202030204" pitchFamily="34" charset="0"/>
                        </a:rPr>
                        <a:t>Disability</a:t>
                      </a:r>
                    </a:p>
                  </a:txBody>
                  <a:tcPr/>
                </a:tc>
                <a:tc>
                  <a:txBody>
                    <a:bodyPr/>
                    <a:lstStyle/>
                    <a:p>
                      <a:r>
                        <a:rPr lang="en-US" sz="3200" dirty="0">
                          <a:solidFill>
                            <a:srgbClr val="7030A0"/>
                          </a:solidFill>
                          <a:latin typeface="Arial Narrow" panose="020B0606020202030204" pitchFamily="34" charset="0"/>
                        </a:rPr>
                        <a:t>Ethnicity</a:t>
                      </a:r>
                    </a:p>
                  </a:txBody>
                  <a:tcPr/>
                </a:tc>
                <a:extLst>
                  <a:ext uri="{0D108BD9-81ED-4DB2-BD59-A6C34878D82A}">
                    <a16:rowId xmlns:a16="http://schemas.microsoft.com/office/drawing/2014/main" val="282954023"/>
                  </a:ext>
                </a:extLst>
              </a:tr>
              <a:tr h="467362">
                <a:tc>
                  <a:txBody>
                    <a:bodyPr/>
                    <a:lstStyle/>
                    <a:p>
                      <a:r>
                        <a:rPr lang="en-US" sz="3200" b="1" dirty="0">
                          <a:solidFill>
                            <a:srgbClr val="7030A0"/>
                          </a:solidFill>
                          <a:latin typeface="Arial Narrow" panose="020B0606020202030204" pitchFamily="34" charset="0"/>
                        </a:rPr>
                        <a:t>Gender</a:t>
                      </a:r>
                    </a:p>
                  </a:txBody>
                  <a:tcPr/>
                </a:tc>
                <a:tc>
                  <a:txBody>
                    <a:bodyPr/>
                    <a:lstStyle/>
                    <a:p>
                      <a:r>
                        <a:rPr lang="en-US" sz="3200" b="1" dirty="0">
                          <a:solidFill>
                            <a:srgbClr val="7030A0"/>
                          </a:solidFill>
                          <a:latin typeface="Arial Narrow" panose="020B0606020202030204" pitchFamily="34" charset="0"/>
                        </a:rPr>
                        <a:t>Martial Status</a:t>
                      </a:r>
                    </a:p>
                  </a:txBody>
                  <a:tcPr/>
                </a:tc>
                <a:tc>
                  <a:txBody>
                    <a:bodyPr/>
                    <a:lstStyle/>
                    <a:p>
                      <a:r>
                        <a:rPr lang="en-US" sz="3200" b="1" dirty="0">
                          <a:solidFill>
                            <a:srgbClr val="7030A0"/>
                          </a:solidFill>
                          <a:latin typeface="Arial Narrow" panose="020B0606020202030204" pitchFamily="34" charset="0"/>
                        </a:rPr>
                        <a:t>Race</a:t>
                      </a:r>
                    </a:p>
                  </a:txBody>
                  <a:tcPr/>
                </a:tc>
                <a:extLst>
                  <a:ext uri="{0D108BD9-81ED-4DB2-BD59-A6C34878D82A}">
                    <a16:rowId xmlns:a16="http://schemas.microsoft.com/office/drawing/2014/main" val="3152781215"/>
                  </a:ext>
                </a:extLst>
              </a:tr>
              <a:tr h="614680">
                <a:tc>
                  <a:txBody>
                    <a:bodyPr/>
                    <a:lstStyle/>
                    <a:p>
                      <a:r>
                        <a:rPr lang="en-US" sz="3200" b="1" dirty="0">
                          <a:solidFill>
                            <a:srgbClr val="7030A0"/>
                          </a:solidFill>
                          <a:latin typeface="Arial Narrow" panose="020B0606020202030204" pitchFamily="34" charset="0"/>
                        </a:rPr>
                        <a:t>Religion</a:t>
                      </a:r>
                    </a:p>
                  </a:txBody>
                  <a:tcPr/>
                </a:tc>
                <a:tc>
                  <a:txBody>
                    <a:bodyPr/>
                    <a:lstStyle/>
                    <a:p>
                      <a:r>
                        <a:rPr lang="en-US" sz="3200" b="1" dirty="0">
                          <a:solidFill>
                            <a:srgbClr val="7030A0"/>
                          </a:solidFill>
                          <a:latin typeface="Arial Narrow" panose="020B0606020202030204" pitchFamily="34" charset="0"/>
                        </a:rPr>
                        <a:t>Sexual Orientation</a:t>
                      </a:r>
                    </a:p>
                  </a:txBody>
                  <a:tcPr/>
                </a:tc>
                <a:tc>
                  <a:txBody>
                    <a:bodyPr/>
                    <a:lstStyle/>
                    <a:p>
                      <a:r>
                        <a:rPr lang="en-US" sz="3200" b="1" dirty="0">
                          <a:solidFill>
                            <a:srgbClr val="7030A0"/>
                          </a:solidFill>
                          <a:latin typeface="Arial Narrow" panose="020B0606020202030204" pitchFamily="34" charset="0"/>
                        </a:rPr>
                        <a:t>Nation Origin</a:t>
                      </a:r>
                    </a:p>
                  </a:txBody>
                  <a:tcPr/>
                </a:tc>
                <a:extLst>
                  <a:ext uri="{0D108BD9-81ED-4DB2-BD59-A6C34878D82A}">
                    <a16:rowId xmlns:a16="http://schemas.microsoft.com/office/drawing/2014/main" val="1324291044"/>
                  </a:ext>
                </a:extLst>
              </a:tr>
            </a:tbl>
          </a:graphicData>
        </a:graphic>
      </p:graphicFrame>
    </p:spTree>
    <p:extLst>
      <p:ext uri="{BB962C8B-B14F-4D97-AF65-F5344CB8AC3E}">
        <p14:creationId xmlns:p14="http://schemas.microsoft.com/office/powerpoint/2010/main" val="23382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5400" b="1" dirty="0">
                <a:solidFill>
                  <a:srgbClr val="7030A0"/>
                </a:solidFill>
                <a:latin typeface="Arial Narrow" panose="020B0606020202030204" pitchFamily="34" charset="0"/>
              </a:rPr>
              <a:t>WHAT IS CIVIL RIGHTS</a:t>
            </a:r>
            <a:r>
              <a:rPr lang="en-US" b="1" dirty="0">
                <a:solidFill>
                  <a:srgbClr val="7030A0"/>
                </a:solidFill>
              </a:rPr>
              <a:t>?</a:t>
            </a:r>
          </a:p>
        </p:txBody>
      </p:sp>
      <p:sp>
        <p:nvSpPr>
          <p:cNvPr id="3" name="Text Placeholder 2"/>
          <p:cNvSpPr>
            <a:spLocks noGrp="1"/>
          </p:cNvSpPr>
          <p:nvPr>
            <p:ph sz="half" idx="1"/>
          </p:nvPr>
        </p:nvSpPr>
        <p:spPr>
          <a:xfrm>
            <a:off x="1233278" y="1828800"/>
            <a:ext cx="9753599" cy="4343400"/>
          </a:xfrm>
        </p:spPr>
        <p:txBody>
          <a:bodyPr>
            <a:noAutofit/>
          </a:bodyPr>
          <a:lstStyle/>
          <a:p>
            <a:r>
              <a:rPr lang="en-US" sz="4400" dirty="0">
                <a:solidFill>
                  <a:srgbClr val="7030A0"/>
                </a:solidFill>
                <a:latin typeface="Arial Narrow" panose="020B0606020202030204" pitchFamily="34" charset="0"/>
              </a:rPr>
              <a:t>The nonpolitical rights of a citizen; the rights of</a:t>
            </a:r>
          </a:p>
          <a:p>
            <a:r>
              <a:rPr lang="en-US" sz="4400" dirty="0">
                <a:solidFill>
                  <a:srgbClr val="7030A0"/>
                </a:solidFill>
                <a:latin typeface="Arial Narrow" panose="020B0606020202030204" pitchFamily="34" charset="0"/>
              </a:rPr>
              <a:t>personal liberty guaranteed to U.S. citizens by</a:t>
            </a:r>
          </a:p>
          <a:p>
            <a:r>
              <a:rPr lang="en-US" sz="4400" dirty="0">
                <a:solidFill>
                  <a:srgbClr val="7030A0"/>
                </a:solidFill>
                <a:latin typeface="Arial Narrow" panose="020B0606020202030204" pitchFamily="34" charset="0"/>
              </a:rPr>
              <a:t>the 13th and 14th amendments to the U.S.</a:t>
            </a:r>
          </a:p>
          <a:p>
            <a:r>
              <a:rPr lang="en-US" sz="4400" dirty="0">
                <a:solidFill>
                  <a:srgbClr val="7030A0"/>
                </a:solidFill>
                <a:latin typeface="Arial Narrow" panose="020B0606020202030204" pitchFamily="34" charset="0"/>
              </a:rPr>
              <a:t>Constitution and by acts of Congress</a:t>
            </a:r>
          </a:p>
        </p:txBody>
      </p:sp>
      <p:pic>
        <p:nvPicPr>
          <p:cNvPr id="5" name="Picture 4" descr="Project Cares">
            <a:extLst>
              <a:ext uri="{FF2B5EF4-FFF2-40B4-BE49-F238E27FC236}">
                <a16:creationId xmlns:a16="http://schemas.microsoft.com/office/drawing/2014/main" id="{AB15684B-F788-447E-B33F-B2F75C6AB4F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079247" y="274638"/>
            <a:ext cx="1752600" cy="1541878"/>
          </a:xfrm>
          <a:prstGeom prst="rect">
            <a:avLst/>
          </a:prstGeom>
          <a:noFill/>
          <a:ln>
            <a:noFill/>
          </a:ln>
        </p:spPr>
      </p:pic>
    </p:spTree>
    <p:extLst>
      <p:ext uri="{BB962C8B-B14F-4D97-AF65-F5344CB8AC3E}">
        <p14:creationId xmlns:p14="http://schemas.microsoft.com/office/powerpoint/2010/main" val="227858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4212" y="546003"/>
            <a:ext cx="7848600" cy="1143000"/>
          </a:xfrm>
        </p:spPr>
        <p:txBody>
          <a:bodyPr>
            <a:noAutofit/>
          </a:bodyPr>
          <a:lstStyle/>
          <a:p>
            <a:r>
              <a:rPr lang="en-US" sz="5400" dirty="0">
                <a:solidFill>
                  <a:srgbClr val="7030A0"/>
                </a:solidFill>
                <a:latin typeface="Arial Narrow" panose="020B0606020202030204" pitchFamily="34" charset="0"/>
              </a:rPr>
              <a:t>PROTECTED CLASS</a:t>
            </a:r>
            <a:endParaRPr lang="en-US" sz="5400" dirty="0">
              <a:solidFill>
                <a:srgbClr val="7030A0"/>
              </a:solidFill>
            </a:endParaRPr>
          </a:p>
        </p:txBody>
      </p:sp>
      <p:sp>
        <p:nvSpPr>
          <p:cNvPr id="2" name="Rectangle 1">
            <a:extLst>
              <a:ext uri="{FF2B5EF4-FFF2-40B4-BE49-F238E27FC236}">
                <a16:creationId xmlns:a16="http://schemas.microsoft.com/office/drawing/2014/main" id="{12E2B27C-F4ED-4BBF-9431-59A41DB03B8B}"/>
              </a:ext>
            </a:extLst>
          </p:cNvPr>
          <p:cNvSpPr/>
          <p:nvPr/>
        </p:nvSpPr>
        <p:spPr>
          <a:xfrm>
            <a:off x="798512" y="1348800"/>
            <a:ext cx="10591800" cy="5509200"/>
          </a:xfrm>
          <a:prstGeom prst="rect">
            <a:avLst/>
          </a:prstGeom>
        </p:spPr>
        <p:txBody>
          <a:bodyPr wrap="square">
            <a:spAutoFit/>
          </a:bodyPr>
          <a:lstStyle/>
          <a:p>
            <a:pPr>
              <a:lnSpc>
                <a:spcPct val="80000"/>
              </a:lnSpc>
              <a:defRPr/>
            </a:pPr>
            <a:r>
              <a:rPr lang="en-US" sz="4000" dirty="0">
                <a:solidFill>
                  <a:srgbClr val="7030A0"/>
                </a:solidFill>
                <a:latin typeface="Arial Narrow" panose="020B0606020202030204" pitchFamily="34" charset="0"/>
              </a:rPr>
              <a:t>A protected class is any person or group of people who are protected against discrimination:</a:t>
            </a:r>
          </a:p>
          <a:p>
            <a:pPr>
              <a:lnSpc>
                <a:spcPct val="80000"/>
              </a:lnSpc>
              <a:defRPr/>
            </a:pPr>
            <a:endParaRPr lang="en-US" sz="4000" dirty="0">
              <a:solidFill>
                <a:srgbClr val="7030A0"/>
              </a:solidFill>
              <a:latin typeface="Arial Narrow" panose="020B0606020202030204" pitchFamily="34" charset="0"/>
            </a:endParaRPr>
          </a:p>
          <a:p>
            <a:pPr lvl="1">
              <a:lnSpc>
                <a:spcPct val="80000"/>
              </a:lnSpc>
              <a:defRPr/>
            </a:pPr>
            <a:r>
              <a:rPr lang="en-US" sz="4000" dirty="0">
                <a:solidFill>
                  <a:srgbClr val="7030A0"/>
                </a:solidFill>
                <a:latin typeface="Arial Narrow" panose="020B0606020202030204" pitchFamily="34" charset="0"/>
              </a:rPr>
              <a:t>- Race			- Reprisal			</a:t>
            </a:r>
          </a:p>
          <a:p>
            <a:pPr lvl="1">
              <a:lnSpc>
                <a:spcPct val="80000"/>
              </a:lnSpc>
              <a:defRPr/>
            </a:pPr>
            <a:r>
              <a:rPr lang="en-US" sz="4000" dirty="0">
                <a:solidFill>
                  <a:srgbClr val="7030A0"/>
                </a:solidFill>
                <a:latin typeface="Arial Narrow" panose="020B0606020202030204" pitchFamily="34" charset="0"/>
              </a:rPr>
              <a:t>- Color			- Political beliefs</a:t>
            </a:r>
          </a:p>
          <a:p>
            <a:pPr lvl="1">
              <a:lnSpc>
                <a:spcPct val="80000"/>
              </a:lnSpc>
              <a:defRPr/>
            </a:pPr>
            <a:r>
              <a:rPr lang="en-US" sz="4000" dirty="0">
                <a:solidFill>
                  <a:srgbClr val="7030A0"/>
                </a:solidFill>
                <a:latin typeface="Arial Narrow" panose="020B0606020202030204" pitchFamily="34" charset="0"/>
              </a:rPr>
              <a:t>- National origin	- Marital status</a:t>
            </a:r>
          </a:p>
          <a:p>
            <a:pPr lvl="1">
              <a:lnSpc>
                <a:spcPct val="80000"/>
              </a:lnSpc>
              <a:defRPr/>
            </a:pPr>
            <a:r>
              <a:rPr lang="en-US" sz="4000" dirty="0">
                <a:solidFill>
                  <a:srgbClr val="7030A0"/>
                </a:solidFill>
                <a:latin typeface="Arial Narrow" panose="020B0606020202030204" pitchFamily="34" charset="0"/>
              </a:rPr>
              <a:t>- Age			- Familial or parental status</a:t>
            </a:r>
          </a:p>
          <a:p>
            <a:pPr lvl="1">
              <a:lnSpc>
                <a:spcPct val="80000"/>
              </a:lnSpc>
              <a:defRPr/>
            </a:pPr>
            <a:r>
              <a:rPr lang="en-US" sz="4000" dirty="0">
                <a:solidFill>
                  <a:srgbClr val="7030A0"/>
                </a:solidFill>
                <a:latin typeface="Arial Narrow" panose="020B0606020202030204" pitchFamily="34" charset="0"/>
              </a:rPr>
              <a:t>- Sex			- Sexual orientation</a:t>
            </a:r>
          </a:p>
          <a:p>
            <a:pPr lvl="1">
              <a:lnSpc>
                <a:spcPct val="80000"/>
              </a:lnSpc>
              <a:defRPr/>
            </a:pPr>
            <a:r>
              <a:rPr lang="en-US" sz="4000" dirty="0">
                <a:solidFill>
                  <a:srgbClr val="7030A0"/>
                </a:solidFill>
                <a:latin typeface="Arial Narrow" panose="020B0606020202030204" pitchFamily="34" charset="0"/>
              </a:rPr>
              <a:t>- Disability 		- Income from public assistance</a:t>
            </a:r>
          </a:p>
          <a:p>
            <a:pPr lvl="1">
              <a:lnSpc>
                <a:spcPct val="80000"/>
              </a:lnSpc>
              <a:defRPr/>
            </a:pPr>
            <a:r>
              <a:rPr lang="en-US" sz="4000" dirty="0">
                <a:solidFill>
                  <a:srgbClr val="7030A0"/>
                </a:solidFill>
                <a:latin typeface="Arial Narrow" panose="020B0606020202030204" pitchFamily="34" charset="0"/>
              </a:rPr>
              <a:t>		                - Employment or activity funded 				  	   by the department</a:t>
            </a:r>
          </a:p>
        </p:txBody>
      </p:sp>
      <p:pic>
        <p:nvPicPr>
          <p:cNvPr id="6" name="Picture 5" descr="Project Cares">
            <a:extLst>
              <a:ext uri="{FF2B5EF4-FFF2-40B4-BE49-F238E27FC236}">
                <a16:creationId xmlns:a16="http://schemas.microsoft.com/office/drawing/2014/main" id="{8B613B41-BE18-4857-9068-BF143DE6FDD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1012" y="2209800"/>
            <a:ext cx="1752600" cy="1541878"/>
          </a:xfrm>
          <a:prstGeom prst="rect">
            <a:avLst/>
          </a:prstGeom>
          <a:noFill/>
          <a:ln>
            <a:noFill/>
          </a:ln>
        </p:spPr>
      </p:pic>
    </p:spTree>
    <p:extLst>
      <p:ext uri="{BB962C8B-B14F-4D97-AF65-F5344CB8AC3E}">
        <p14:creationId xmlns:p14="http://schemas.microsoft.com/office/powerpoint/2010/main" val="845060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AA2FDBAB-910E-49D1-A64C-6B7B6D82AB9F}"/>
              </a:ext>
            </a:extLst>
          </p:cNvPr>
          <p:cNvSpPr txBox="1">
            <a:spLocks noChangeArrowheads="1"/>
          </p:cNvSpPr>
          <p:nvPr/>
        </p:nvSpPr>
        <p:spPr bwMode="auto">
          <a:xfrm>
            <a:off x="508000" y="1295400"/>
            <a:ext cx="11453812" cy="6217087"/>
          </a:xfrm>
          <a:prstGeom prst="rect">
            <a:avLst/>
          </a:prstGeom>
          <a:no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sz="2000" dirty="0">
              <a:ea typeface="+mn-ea"/>
            </a:endParaRPr>
          </a:p>
          <a:p>
            <a:pPr marL="609600" indent="-609600" eaLnBrk="1" hangingPunct="1">
              <a:lnSpc>
                <a:spcPct val="90000"/>
              </a:lnSpc>
              <a:defRPr/>
            </a:pPr>
            <a:r>
              <a:rPr lang="en-US" sz="4000" dirty="0">
                <a:solidFill>
                  <a:srgbClr val="7030A0"/>
                </a:solidFill>
                <a:latin typeface="Arial Narrow" panose="020B0606020202030204" pitchFamily="34" charset="0"/>
              </a:rPr>
              <a:t>Program that participate and are approved as </a:t>
            </a:r>
          </a:p>
          <a:p>
            <a:pPr marL="609600" indent="-609600" eaLnBrk="1" hangingPunct="1">
              <a:lnSpc>
                <a:spcPct val="90000"/>
              </a:lnSpc>
              <a:defRPr/>
            </a:pPr>
            <a:r>
              <a:rPr lang="en-US" sz="4000" dirty="0">
                <a:solidFill>
                  <a:srgbClr val="7030A0"/>
                </a:solidFill>
                <a:latin typeface="Arial Narrow" panose="020B0606020202030204" pitchFamily="34" charset="0"/>
              </a:rPr>
              <a:t>Child Nutrition Program sponsors will:</a:t>
            </a:r>
          </a:p>
          <a:p>
            <a:pPr marL="609600" indent="-609600" algn="ctr" eaLnBrk="1" hangingPunct="1">
              <a:lnSpc>
                <a:spcPct val="90000"/>
              </a:lnSpc>
              <a:defRPr/>
            </a:pPr>
            <a:endParaRPr lang="en-US" sz="4000" dirty="0">
              <a:solidFill>
                <a:srgbClr val="7030A0"/>
              </a:solidFill>
              <a:latin typeface="Arial Narrow" panose="020B0606020202030204" pitchFamily="34" charset="0"/>
            </a:endParaRPr>
          </a:p>
          <a:p>
            <a:pPr marL="285750" indent="-285750" eaLnBrk="1" hangingPunct="1">
              <a:lnSpc>
                <a:spcPct val="90000"/>
              </a:lnSpc>
              <a:buFont typeface="Arial" panose="020B0604020202020204" pitchFamily="34" charset="0"/>
              <a:buChar char="•"/>
              <a:defRPr/>
            </a:pPr>
            <a:r>
              <a:rPr lang="en-US" sz="4000" dirty="0">
                <a:solidFill>
                  <a:srgbClr val="7030A0"/>
                </a:solidFill>
                <a:latin typeface="Arial Narrow" panose="020B0606020202030204" pitchFamily="34" charset="0"/>
              </a:rPr>
              <a:t>not discriminate based on race, color, national origin, age, sex, or disability;</a:t>
            </a:r>
          </a:p>
          <a:p>
            <a:pPr marL="285750" indent="-285750" eaLnBrk="1" hangingPunct="1">
              <a:lnSpc>
                <a:spcPct val="90000"/>
              </a:lnSpc>
              <a:buClr>
                <a:schemeClr val="tx1"/>
              </a:buClr>
              <a:buFont typeface="Arial" panose="020B0604020202020204" pitchFamily="34" charset="0"/>
              <a:buChar char="•"/>
              <a:defRPr/>
            </a:pPr>
            <a:r>
              <a:rPr lang="en-US" sz="4000" dirty="0">
                <a:solidFill>
                  <a:srgbClr val="7030A0"/>
                </a:solidFill>
                <a:latin typeface="Arial Narrow" panose="020B0606020202030204" pitchFamily="34" charset="0"/>
              </a:rPr>
              <a:t>operate in compliance with all non-discrimination laws, regulations, instructions, policies, and guidelines;</a:t>
            </a:r>
          </a:p>
          <a:p>
            <a:pPr marL="285750" indent="-285750" eaLnBrk="1" hangingPunct="1">
              <a:lnSpc>
                <a:spcPct val="90000"/>
              </a:lnSpc>
              <a:buClr>
                <a:schemeClr val="tx1"/>
              </a:buClr>
              <a:buFont typeface="Arial" panose="020B0604020202020204" pitchFamily="34" charset="0"/>
              <a:buChar char="•"/>
              <a:defRPr/>
            </a:pPr>
            <a:r>
              <a:rPr lang="en-US" sz="4000" dirty="0">
                <a:solidFill>
                  <a:srgbClr val="7030A0"/>
                </a:solidFill>
                <a:latin typeface="Arial Narrow" panose="020B0606020202030204" pitchFamily="34" charset="0"/>
              </a:rPr>
              <a:t>collect data and maintain records; and</a:t>
            </a:r>
          </a:p>
          <a:p>
            <a:pPr marL="285750" indent="-285750" eaLnBrk="1" hangingPunct="1">
              <a:lnSpc>
                <a:spcPct val="90000"/>
              </a:lnSpc>
              <a:buClr>
                <a:schemeClr val="tx1"/>
              </a:buClr>
              <a:buFont typeface="Arial" panose="020B0604020202020204" pitchFamily="34" charset="0"/>
              <a:buChar char="•"/>
              <a:defRPr/>
            </a:pPr>
            <a:r>
              <a:rPr lang="en-US" sz="4000" dirty="0">
                <a:solidFill>
                  <a:srgbClr val="7030A0"/>
                </a:solidFill>
                <a:latin typeface="Arial Narrow" panose="020B0606020202030204" pitchFamily="34" charset="0"/>
              </a:rPr>
              <a:t>allow reviews and access to program records</a:t>
            </a:r>
            <a:r>
              <a:rPr lang="en-US" sz="3600" dirty="0">
                <a:latin typeface="Arial Narrow" panose="020B0606020202030204" pitchFamily="34" charset="0"/>
              </a:rPr>
              <a:t>.</a:t>
            </a:r>
          </a:p>
          <a:p>
            <a:pPr marL="342900" indent="-342900">
              <a:buFont typeface="Wingdings" pitchFamily="2" charset="2"/>
              <a:buChar char="§"/>
              <a:defRPr/>
            </a:pPr>
            <a:endParaRPr lang="en-US" sz="3600" dirty="0">
              <a:latin typeface="Arial Narrow" panose="020B0606020202030204" pitchFamily="34" charset="0"/>
              <a:cs typeface="Arial" pitchFamily="34" charset="0"/>
            </a:endParaRPr>
          </a:p>
          <a:p>
            <a:pPr eaLnBrk="1" hangingPunct="1">
              <a:defRPr/>
            </a:pPr>
            <a:endParaRPr lang="en-US" dirty="0">
              <a:latin typeface="Verdana" pitchFamily="34" charset="0"/>
              <a:ea typeface="Verdana" pitchFamily="34" charset="0"/>
              <a:cs typeface="Verdana" pitchFamily="34" charset="0"/>
            </a:endParaRPr>
          </a:p>
        </p:txBody>
      </p:sp>
      <p:sp>
        <p:nvSpPr>
          <p:cNvPr id="3" name="Title 3">
            <a:extLst>
              <a:ext uri="{FF2B5EF4-FFF2-40B4-BE49-F238E27FC236}">
                <a16:creationId xmlns:a16="http://schemas.microsoft.com/office/drawing/2014/main" id="{6BA2C558-F625-4114-BB2C-0D44203DC14D}"/>
              </a:ext>
            </a:extLst>
          </p:cNvPr>
          <p:cNvSpPr txBox="1">
            <a:spLocks/>
          </p:cNvSpPr>
          <p:nvPr/>
        </p:nvSpPr>
        <p:spPr>
          <a:xfrm>
            <a:off x="1217614" y="274638"/>
            <a:ext cx="9753600" cy="1020762"/>
          </a:xfrm>
          <a:prstGeom prst="rect">
            <a:avLst/>
          </a:prstGeom>
        </p:spPr>
        <p:txBody>
          <a:bodyPr/>
          <a:lstStyle>
            <a:lvl1pPr algn="l" defTabSz="914400" rtl="0" eaLnBrk="1" latinLnBrk="0" hangingPunct="1">
              <a:lnSpc>
                <a:spcPct val="90000"/>
              </a:lnSpc>
              <a:spcBef>
                <a:spcPct val="0"/>
              </a:spcBef>
              <a:buNone/>
              <a:defRPr sz="4000" kern="1200" cap="all" baseline="0">
                <a:solidFill>
                  <a:schemeClr val="accent1">
                    <a:lumMod val="50000"/>
                  </a:schemeClr>
                </a:solidFill>
                <a:latin typeface="+mj-lt"/>
                <a:ea typeface="+mj-ea"/>
                <a:cs typeface="+mj-cs"/>
              </a:defRPr>
            </a:lvl1pPr>
          </a:lstStyle>
          <a:p>
            <a:r>
              <a:rPr lang="en-US" sz="4800" dirty="0">
                <a:solidFill>
                  <a:srgbClr val="7030A0"/>
                </a:solidFill>
                <a:latin typeface="Arial" panose="020B0604020202020204" pitchFamily="34" charset="0"/>
                <a:cs typeface="Arial" panose="020B0604020202020204" pitchFamily="34" charset="0"/>
              </a:rPr>
              <a:t>ASSURANCES</a:t>
            </a:r>
          </a:p>
        </p:txBody>
      </p:sp>
      <p:pic>
        <p:nvPicPr>
          <p:cNvPr id="4" name="Picture 3" descr="Project Cares">
            <a:extLst>
              <a:ext uri="{FF2B5EF4-FFF2-40B4-BE49-F238E27FC236}">
                <a16:creationId xmlns:a16="http://schemas.microsoft.com/office/drawing/2014/main" id="{E42A5698-4E59-49DC-8EED-40A20B6C5B2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447212" y="274638"/>
            <a:ext cx="1752600" cy="1541878"/>
          </a:xfrm>
          <a:prstGeom prst="rect">
            <a:avLst/>
          </a:prstGeom>
          <a:noFill/>
          <a:ln>
            <a:noFill/>
          </a:ln>
        </p:spPr>
      </p:pic>
    </p:spTree>
    <p:extLst>
      <p:ext uri="{BB962C8B-B14F-4D97-AF65-F5344CB8AC3E}">
        <p14:creationId xmlns:p14="http://schemas.microsoft.com/office/powerpoint/2010/main" val="296918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7030A0"/>
                </a:solidFill>
                <a:latin typeface="Arial" panose="020B0604020202020204" pitchFamily="34" charset="0"/>
                <a:cs typeface="Arial" panose="020B0604020202020204" pitchFamily="34" charset="0"/>
              </a:rPr>
              <a:t>NON-DISCRIMINATION STATEMENT and Compliant procedures</a:t>
            </a:r>
          </a:p>
        </p:txBody>
      </p:sp>
      <p:sp>
        <p:nvSpPr>
          <p:cNvPr id="7" name="TextBox 4">
            <a:extLst>
              <a:ext uri="{FF2B5EF4-FFF2-40B4-BE49-F238E27FC236}">
                <a16:creationId xmlns:a16="http://schemas.microsoft.com/office/drawing/2014/main" id="{30975AD5-DE73-4FD7-B218-A7DB72F26E1A}"/>
              </a:ext>
            </a:extLst>
          </p:cNvPr>
          <p:cNvSpPr txBox="1">
            <a:spLocks noChangeArrowheads="1"/>
          </p:cNvSpPr>
          <p:nvPr/>
        </p:nvSpPr>
        <p:spPr bwMode="auto">
          <a:xfrm>
            <a:off x="1217611" y="1600200"/>
            <a:ext cx="10134601"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1600" b="1" dirty="0">
                <a:solidFill>
                  <a:srgbClr val="7030A0"/>
                </a:solidFill>
                <a:latin typeface="Arial Narrow" panose="020B0606020202030204" pitchFamily="34" charset="0"/>
              </a:rPr>
              <a:t>Nondiscrimination Statement</a:t>
            </a:r>
            <a:br>
              <a:rPr lang="en-US" altLang="en-US" sz="1600" dirty="0">
                <a:solidFill>
                  <a:srgbClr val="7030A0"/>
                </a:solidFill>
                <a:latin typeface="Arial Narrow" panose="020B0606020202030204" pitchFamily="34" charset="0"/>
              </a:rPr>
            </a:br>
            <a:br>
              <a:rPr lang="en-US" altLang="en-US" sz="16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In accordance with Federal civil rights law and U.S. Department of Agriculture (USDA) civil rights regulations and policies, the USDA, its Agencies, offices, and employees, and institutions participating in or administering USDA programs are prohibited from discriminating based on race, color, national origin, sex, disability, age, or reprisal or retaliation for prior civil rights activity in any program or activity conducted or funded by USDA.</a:t>
            </a:r>
            <a:br>
              <a:rPr lang="en-US" altLang="en-US" sz="1400" dirty="0">
                <a:solidFill>
                  <a:srgbClr val="7030A0"/>
                </a:solidFill>
                <a:latin typeface="Arial Narrow" panose="020B0606020202030204" pitchFamily="34" charset="0"/>
              </a:rPr>
            </a:b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Persons with disabilities who require alternative means of communication for program information (e.g. Braille, large print, audiotape, American Sign Language, etc.), should contact the Agency (State or local) where they applied for benefits. Individuals who are deaf, hard of hearing or have speech disabilities may contact USDA through the Federal Relay Service at (800) 877-8339. Additionally, program information may be made available in languages other than English.</a:t>
            </a:r>
            <a:br>
              <a:rPr lang="en-US" altLang="en-US" sz="1400" dirty="0">
                <a:solidFill>
                  <a:srgbClr val="7030A0"/>
                </a:solidFill>
                <a:latin typeface="Arial Narrow" panose="020B0606020202030204" pitchFamily="34" charset="0"/>
              </a:rPr>
            </a:b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To file a program complaint of discrimination, complete the USDA Program Discrimination Complaint Form, (AD-3027) found online at: http://www.ascr.usda.gov/complaint_filing_cust.html, and at any USDA office, or write a letter addressed to USDA and provide in the letter all of the information requested in the form. To request a copy of the complaint form, call (866) 632-9992. Submit your completed form or letter to USDA by:</a:t>
            </a:r>
            <a:br>
              <a:rPr lang="en-US" altLang="en-US" sz="1400" dirty="0">
                <a:solidFill>
                  <a:srgbClr val="7030A0"/>
                </a:solidFill>
                <a:latin typeface="Arial Narrow" panose="020B0606020202030204" pitchFamily="34" charset="0"/>
              </a:rPr>
            </a:br>
            <a:br>
              <a:rPr lang="en-US" altLang="en-US" sz="1400" dirty="0">
                <a:solidFill>
                  <a:srgbClr val="7030A0"/>
                </a:solidFill>
                <a:latin typeface="Arial Narrow" panose="020B0606020202030204" pitchFamily="34" charset="0"/>
              </a:rPr>
            </a:br>
            <a:r>
              <a:rPr lang="en-US" altLang="en-US" sz="1400" b="1" dirty="0">
                <a:solidFill>
                  <a:srgbClr val="7030A0"/>
                </a:solidFill>
                <a:latin typeface="Arial Narrow" panose="020B0606020202030204" pitchFamily="34" charset="0"/>
              </a:rPr>
              <a:t>1. Mail:</a:t>
            </a: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U.S. Department of Agriculture</a:t>
            </a: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Office of the Assistant Secretary for Civil Rights                                                                       This institution is an equal opportunity provider.</a:t>
            </a: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1400 Independence Avenue, SW</a:t>
            </a: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Washington, D.C. 20250-9410;</a:t>
            </a:r>
            <a:br>
              <a:rPr lang="en-US" altLang="en-US" sz="1400" dirty="0">
                <a:solidFill>
                  <a:srgbClr val="7030A0"/>
                </a:solidFill>
                <a:latin typeface="Arial Narrow" panose="020B0606020202030204" pitchFamily="34" charset="0"/>
              </a:rPr>
            </a:br>
            <a:r>
              <a:rPr lang="en-US" altLang="en-US" sz="1400" b="1" dirty="0">
                <a:solidFill>
                  <a:srgbClr val="7030A0"/>
                </a:solidFill>
                <a:latin typeface="Arial Narrow" panose="020B0606020202030204" pitchFamily="34" charset="0"/>
              </a:rPr>
              <a:t>2. Fax:</a:t>
            </a: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(202) 690-7442; or</a:t>
            </a:r>
            <a:br>
              <a:rPr lang="en-US" altLang="en-US" sz="1400" dirty="0">
                <a:solidFill>
                  <a:srgbClr val="7030A0"/>
                </a:solidFill>
                <a:latin typeface="Arial Narrow" panose="020B0606020202030204" pitchFamily="34" charset="0"/>
              </a:rPr>
            </a:br>
            <a:r>
              <a:rPr lang="en-US" altLang="en-US" sz="1400" b="1" dirty="0">
                <a:solidFill>
                  <a:srgbClr val="7030A0"/>
                </a:solidFill>
                <a:latin typeface="Arial Narrow" panose="020B0606020202030204" pitchFamily="34" charset="0"/>
              </a:rPr>
              <a:t>3. E-mail:</a:t>
            </a:r>
            <a:br>
              <a:rPr lang="en-US" altLang="en-US" sz="1400" dirty="0">
                <a:solidFill>
                  <a:srgbClr val="7030A0"/>
                </a:solidFill>
                <a:latin typeface="Arial Narrow" panose="020B0606020202030204" pitchFamily="34" charset="0"/>
              </a:rPr>
            </a:br>
            <a:r>
              <a:rPr lang="en-US" altLang="en-US" sz="1400" dirty="0">
                <a:solidFill>
                  <a:srgbClr val="7030A0"/>
                </a:solidFill>
                <a:latin typeface="Arial Narrow" panose="020B0606020202030204" pitchFamily="34" charset="0"/>
              </a:rPr>
              <a:t>program.intake@usda.gov</a:t>
            </a:r>
            <a:br>
              <a:rPr lang="en-US" altLang="en-US" sz="1400" dirty="0">
                <a:solidFill>
                  <a:srgbClr val="7030A0"/>
                </a:solidFill>
                <a:latin typeface="Arial Narrow" panose="020B0606020202030204" pitchFamily="34" charset="0"/>
              </a:rPr>
            </a:br>
            <a:br>
              <a:rPr lang="en-US" altLang="en-US" sz="1600" dirty="0">
                <a:latin typeface="Arial Narrow" panose="020B0606020202030204" pitchFamily="34" charset="0"/>
              </a:rPr>
            </a:br>
            <a:endParaRPr lang="en-US" altLang="en-US" sz="1600" i="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8973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6BA2C558-F625-4114-BB2C-0D44203DC14D}"/>
              </a:ext>
            </a:extLst>
          </p:cNvPr>
          <p:cNvSpPr txBox="1">
            <a:spLocks/>
          </p:cNvSpPr>
          <p:nvPr/>
        </p:nvSpPr>
        <p:spPr>
          <a:xfrm>
            <a:off x="1217614" y="274638"/>
            <a:ext cx="9753600" cy="1020762"/>
          </a:xfrm>
          <a:prstGeom prst="rect">
            <a:avLst/>
          </a:prstGeom>
        </p:spPr>
        <p:txBody>
          <a:bodyPr/>
          <a:lstStyle>
            <a:lvl1pPr algn="l" defTabSz="914400" rtl="0" eaLnBrk="1" latinLnBrk="0" hangingPunct="1">
              <a:lnSpc>
                <a:spcPct val="90000"/>
              </a:lnSpc>
              <a:spcBef>
                <a:spcPct val="0"/>
              </a:spcBef>
              <a:buNone/>
              <a:defRPr sz="4000" kern="1200" cap="all" baseline="0">
                <a:solidFill>
                  <a:schemeClr val="accent1">
                    <a:lumMod val="50000"/>
                  </a:schemeClr>
                </a:solidFill>
                <a:latin typeface="+mj-lt"/>
                <a:ea typeface="+mj-ea"/>
                <a:cs typeface="+mj-cs"/>
              </a:defRPr>
            </a:lvl1pPr>
          </a:lstStyle>
          <a:p>
            <a:r>
              <a:rPr lang="en-US" sz="4800" dirty="0">
                <a:solidFill>
                  <a:srgbClr val="7030A0"/>
                </a:solidFill>
                <a:latin typeface="Arial" panose="020B0604020202020204" pitchFamily="34" charset="0"/>
                <a:cs typeface="Arial" panose="020B0604020202020204" pitchFamily="34" charset="0"/>
              </a:rPr>
              <a:t>Complaint procedures</a:t>
            </a:r>
          </a:p>
        </p:txBody>
      </p:sp>
      <p:pic>
        <p:nvPicPr>
          <p:cNvPr id="4" name="Picture 3" descr="Project Cares">
            <a:extLst>
              <a:ext uri="{FF2B5EF4-FFF2-40B4-BE49-F238E27FC236}">
                <a16:creationId xmlns:a16="http://schemas.microsoft.com/office/drawing/2014/main" id="{E42A5698-4E59-49DC-8EED-40A20B6C5B2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094911" y="274638"/>
            <a:ext cx="1752600" cy="1541878"/>
          </a:xfrm>
          <a:prstGeom prst="rect">
            <a:avLst/>
          </a:prstGeom>
          <a:noFill/>
          <a:ln>
            <a:noFill/>
          </a:ln>
        </p:spPr>
      </p:pic>
      <p:sp>
        <p:nvSpPr>
          <p:cNvPr id="5" name="TextBox 4">
            <a:extLst>
              <a:ext uri="{FF2B5EF4-FFF2-40B4-BE49-F238E27FC236}">
                <a16:creationId xmlns:a16="http://schemas.microsoft.com/office/drawing/2014/main" id="{E0EEDE1F-1A5A-48DE-8C5A-7457125F429E}"/>
              </a:ext>
            </a:extLst>
          </p:cNvPr>
          <p:cNvSpPr txBox="1">
            <a:spLocks noChangeArrowheads="1"/>
          </p:cNvSpPr>
          <p:nvPr/>
        </p:nvSpPr>
        <p:spPr bwMode="auto">
          <a:xfrm>
            <a:off x="508003" y="1339417"/>
            <a:ext cx="11072809" cy="5533823"/>
          </a:xfrm>
          <a:prstGeom prst="rect">
            <a:avLst/>
          </a:prstGeom>
          <a:no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75000"/>
              </a:spcBef>
              <a:defRPr/>
            </a:pPr>
            <a:r>
              <a:rPr lang="en-US" sz="3200" dirty="0">
                <a:solidFill>
                  <a:srgbClr val="7030A0"/>
                </a:solidFill>
                <a:latin typeface="Arial Narrow" panose="020B0606020202030204" pitchFamily="34" charset="0"/>
              </a:rPr>
              <a:t>Discrimination is prohibited in programs that receive federal           financial assistance through USDA. </a:t>
            </a:r>
          </a:p>
          <a:p>
            <a:pPr marL="533400" indent="-533400" eaLnBrk="1" hangingPunct="1">
              <a:lnSpc>
                <a:spcPct val="80000"/>
              </a:lnSpc>
              <a:spcBef>
                <a:spcPct val="75000"/>
              </a:spcBef>
              <a:buFont typeface="Wingdings" pitchFamily="2" charset="2"/>
              <a:buAutoNum type="arabicPeriod"/>
              <a:defRPr/>
            </a:pPr>
            <a:r>
              <a:rPr lang="en-US" sz="3200" dirty="0">
                <a:solidFill>
                  <a:srgbClr val="7030A0"/>
                </a:solidFill>
                <a:latin typeface="Arial Narrow" panose="020B0606020202030204" pitchFamily="34" charset="0"/>
              </a:rPr>
              <a:t>A complaint may be made against these Programs on the basis of race, color, national origin, age, sex, or disability.</a:t>
            </a:r>
          </a:p>
          <a:p>
            <a:pPr marL="533400" indent="-533400" eaLnBrk="1" hangingPunct="1">
              <a:lnSpc>
                <a:spcPct val="80000"/>
              </a:lnSpc>
              <a:spcBef>
                <a:spcPct val="75000"/>
              </a:spcBef>
              <a:buFont typeface="Wingdings" pitchFamily="2" charset="2"/>
              <a:buAutoNum type="arabicPeriod"/>
              <a:defRPr/>
            </a:pPr>
            <a:r>
              <a:rPr lang="en-US" sz="3200" dirty="0">
                <a:solidFill>
                  <a:srgbClr val="7030A0"/>
                </a:solidFill>
                <a:latin typeface="Arial Narrow" panose="020B0606020202030204" pitchFamily="34" charset="0"/>
              </a:rPr>
              <a:t>Allegations can be made verbally or in writing.  If they are made verbally, the person to whom the allegations are made must write up the elements of the complaint for the complainant, including contact information.</a:t>
            </a:r>
          </a:p>
          <a:p>
            <a:pPr marL="533400" indent="-533400" eaLnBrk="1" hangingPunct="1">
              <a:lnSpc>
                <a:spcPct val="80000"/>
              </a:lnSpc>
              <a:spcBef>
                <a:spcPct val="75000"/>
              </a:spcBef>
              <a:buFont typeface="Wingdings" pitchFamily="2" charset="2"/>
              <a:buAutoNum type="arabicPeriod"/>
              <a:defRPr/>
            </a:pPr>
            <a:r>
              <a:rPr lang="en-US" sz="3200" dirty="0">
                <a:solidFill>
                  <a:srgbClr val="7030A0"/>
                </a:solidFill>
                <a:latin typeface="Arial Narrow" panose="020B0606020202030204" pitchFamily="34" charset="0"/>
              </a:rPr>
              <a:t>All allegations/complaints must be submitted to the contact information on the Nondiscrimination Statement and Complaint Procedures. </a:t>
            </a:r>
          </a:p>
        </p:txBody>
      </p:sp>
    </p:spTree>
    <p:extLst>
      <p:ext uri="{BB962C8B-B14F-4D97-AF65-F5344CB8AC3E}">
        <p14:creationId xmlns:p14="http://schemas.microsoft.com/office/powerpoint/2010/main" val="254389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TotalTime>
  <Words>712</Words>
  <Application>Microsoft Office PowerPoint</Application>
  <PresentationFormat>Custom</PresentationFormat>
  <Paragraphs>103</Paragraphs>
  <Slides>14</Slides>
  <Notes>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14</vt:i4>
      </vt:variant>
    </vt:vector>
  </HeadingPairs>
  <TitlesOfParts>
    <vt:vector size="27" baseType="lpstr">
      <vt:lpstr>MS PGothic</vt:lpstr>
      <vt:lpstr>MS PGothic</vt:lpstr>
      <vt:lpstr>Algerian</vt:lpstr>
      <vt:lpstr>Arial</vt:lpstr>
      <vt:lpstr>Arial Narrow</vt:lpstr>
      <vt:lpstr>Calibri</vt:lpstr>
      <vt:lpstr>Calibri Light</vt:lpstr>
      <vt:lpstr>Century Gothic</vt:lpstr>
      <vt:lpstr>Kunstler Script</vt:lpstr>
      <vt:lpstr>Times New Roman</vt:lpstr>
      <vt:lpstr>Verdana</vt:lpstr>
      <vt:lpstr>Wingdings</vt:lpstr>
      <vt:lpstr>Office Theme</vt:lpstr>
      <vt:lpstr>CIVIL RIGHT TRAINING  PRESENTATION HANDOUT</vt:lpstr>
      <vt:lpstr>PowerPoint Presentation</vt:lpstr>
      <vt:lpstr>WHAT IS DISCRIMINATION?</vt:lpstr>
      <vt:lpstr> </vt:lpstr>
      <vt:lpstr>WHAT IS CIVIL RIGHTS?</vt:lpstr>
      <vt:lpstr>PowerPoint Presentation</vt:lpstr>
      <vt:lpstr>PowerPoint Presentation</vt:lpstr>
      <vt:lpstr>NON-DISCRIMINATION STATEMENT and Compliant procedures</vt:lpstr>
      <vt:lpstr>PowerPoint Presentation</vt:lpstr>
      <vt:lpstr>PowerPoint Presentation</vt:lpstr>
      <vt:lpstr>PowerPoint Presentation</vt:lpstr>
      <vt:lpstr>PowerPoint Presentation</vt:lpstr>
      <vt:lpstr>ANNUAL CIVIL RIGHTS TRAINING?</vt:lpstr>
      <vt:lpstr>Type Your Name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RIGHT TRAINING  PRESENTATION HANDOUT</dc:title>
  <dc:creator>Felicia Brooks-Hamilton</dc:creator>
  <cp:lastModifiedBy>Felicia Brooks-Hamilton</cp:lastModifiedBy>
  <cp:revision>28</cp:revision>
  <dcterms:created xsi:type="dcterms:W3CDTF">2018-10-11T21:18:14Z</dcterms:created>
  <dcterms:modified xsi:type="dcterms:W3CDTF">2018-10-12T00:59:17Z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